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314" r:id="rId3"/>
    <p:sldId id="284" r:id="rId4"/>
    <p:sldId id="290" r:id="rId5"/>
    <p:sldId id="291" r:id="rId6"/>
    <p:sldId id="293" r:id="rId7"/>
    <p:sldId id="310" r:id="rId8"/>
    <p:sldId id="311" r:id="rId9"/>
    <p:sldId id="318" r:id="rId10"/>
    <p:sldId id="315" r:id="rId11"/>
    <p:sldId id="316" r:id="rId12"/>
    <p:sldId id="313" r:id="rId13"/>
    <p:sldId id="317" r:id="rId14"/>
    <p:sldId id="322" r:id="rId15"/>
    <p:sldId id="259" r:id="rId16"/>
    <p:sldId id="320" r:id="rId17"/>
    <p:sldId id="32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57"/>
    <p:restoredTop sz="93188" autoAdjust="0"/>
  </p:normalViewPr>
  <p:slideViewPr>
    <p:cSldViewPr snapToGrid="0" snapToObjects="1">
      <p:cViewPr varScale="1">
        <p:scale>
          <a:sx n="65" d="100"/>
          <a:sy n="65" d="100"/>
        </p:scale>
        <p:origin x="101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382D92-69EE-7A4E-8647-300656B0C771}" type="datetimeFigureOut">
              <a:rPr kumimoji="1" lang="zh-CN" altLang="en-US" smtClean="0"/>
              <a:pPr/>
              <a:t>2019/5/28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5BFD1E-83E4-BC44-9CB8-7A4904E0F27E}" type="slidenum">
              <a:rPr kumimoji="1" lang="zh-CN" altLang="en-US" smtClean="0"/>
              <a:pPr/>
              <a:t>‹#›</a:t>
            </a:fld>
            <a:endParaRPr kumimoji="1" lang="zh-CN" altLang="en-US"/>
          </a:p>
        </p:txBody>
      </p:sp>
    </p:spTree>
    <p:extLst>
      <p:ext uri="{BB962C8B-B14F-4D97-AF65-F5344CB8AC3E}">
        <p14:creationId xmlns:p14="http://schemas.microsoft.com/office/powerpoint/2010/main" val="1647631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2F6206-E480-744F-A9B1-538C19DA4C6D}" type="datetimeFigureOut">
              <a:rPr kumimoji="1" lang="zh-CN" altLang="en-US" smtClean="0"/>
              <a:pPr/>
              <a:t>2019/5/28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5AE00-BCB8-A443-BAA9-A3620A56ABC9}" type="slidenum">
              <a:rPr kumimoji="1" lang="zh-CN" altLang="en-US" smtClean="0"/>
              <a:pPr/>
              <a:t>‹#›</a:t>
            </a:fld>
            <a:endParaRPr kumimoji="1" lang="zh-CN" altLang="en-US"/>
          </a:p>
        </p:txBody>
      </p:sp>
    </p:spTree>
    <p:extLst>
      <p:ext uri="{BB962C8B-B14F-4D97-AF65-F5344CB8AC3E}">
        <p14:creationId xmlns:p14="http://schemas.microsoft.com/office/powerpoint/2010/main" val="85555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3</a:t>
            </a:fld>
            <a:endParaRPr lang="zh-CN" altLang="en-US"/>
          </a:p>
        </p:txBody>
      </p:sp>
    </p:spTree>
    <p:extLst>
      <p:ext uri="{BB962C8B-B14F-4D97-AF65-F5344CB8AC3E}">
        <p14:creationId xmlns:p14="http://schemas.microsoft.com/office/powerpoint/2010/main" val="875953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13</a:t>
            </a:fld>
            <a:endParaRPr lang="zh-CN" altLang="en-US"/>
          </a:p>
        </p:txBody>
      </p:sp>
    </p:spTree>
    <p:extLst>
      <p:ext uri="{BB962C8B-B14F-4D97-AF65-F5344CB8AC3E}">
        <p14:creationId xmlns:p14="http://schemas.microsoft.com/office/powerpoint/2010/main" val="2742608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14</a:t>
            </a:fld>
            <a:endParaRPr lang="zh-CN" altLang="en-US"/>
          </a:p>
        </p:txBody>
      </p:sp>
    </p:spTree>
    <p:extLst>
      <p:ext uri="{BB962C8B-B14F-4D97-AF65-F5344CB8AC3E}">
        <p14:creationId xmlns:p14="http://schemas.microsoft.com/office/powerpoint/2010/main" val="405125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16</a:t>
            </a:fld>
            <a:endParaRPr lang="zh-CN" altLang="en-US"/>
          </a:p>
        </p:txBody>
      </p:sp>
    </p:spTree>
    <p:extLst>
      <p:ext uri="{BB962C8B-B14F-4D97-AF65-F5344CB8AC3E}">
        <p14:creationId xmlns:p14="http://schemas.microsoft.com/office/powerpoint/2010/main" val="194190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17</a:t>
            </a:fld>
            <a:endParaRPr lang="zh-CN" altLang="en-US"/>
          </a:p>
        </p:txBody>
      </p:sp>
    </p:spTree>
    <p:extLst>
      <p:ext uri="{BB962C8B-B14F-4D97-AF65-F5344CB8AC3E}">
        <p14:creationId xmlns:p14="http://schemas.microsoft.com/office/powerpoint/2010/main" val="300284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4</a:t>
            </a:fld>
            <a:endParaRPr lang="zh-CN" altLang="en-US"/>
          </a:p>
        </p:txBody>
      </p:sp>
    </p:spTree>
    <p:extLst>
      <p:ext uri="{BB962C8B-B14F-4D97-AF65-F5344CB8AC3E}">
        <p14:creationId xmlns:p14="http://schemas.microsoft.com/office/powerpoint/2010/main" val="179554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5</a:t>
            </a:fld>
            <a:endParaRPr lang="zh-CN" altLang="en-US"/>
          </a:p>
        </p:txBody>
      </p:sp>
    </p:spTree>
    <p:extLst>
      <p:ext uri="{BB962C8B-B14F-4D97-AF65-F5344CB8AC3E}">
        <p14:creationId xmlns:p14="http://schemas.microsoft.com/office/powerpoint/2010/main" val="99811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6</a:t>
            </a:fld>
            <a:endParaRPr lang="zh-CN" altLang="en-US"/>
          </a:p>
        </p:txBody>
      </p:sp>
    </p:spTree>
    <p:extLst>
      <p:ext uri="{BB962C8B-B14F-4D97-AF65-F5344CB8AC3E}">
        <p14:creationId xmlns:p14="http://schemas.microsoft.com/office/powerpoint/2010/main" val="1186873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7</a:t>
            </a:fld>
            <a:endParaRPr lang="zh-CN" altLang="en-US"/>
          </a:p>
        </p:txBody>
      </p:sp>
    </p:spTree>
    <p:extLst>
      <p:ext uri="{BB962C8B-B14F-4D97-AF65-F5344CB8AC3E}">
        <p14:creationId xmlns:p14="http://schemas.microsoft.com/office/powerpoint/2010/main" val="394188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8</a:t>
            </a:fld>
            <a:endParaRPr lang="zh-CN" altLang="en-US"/>
          </a:p>
        </p:txBody>
      </p:sp>
    </p:spTree>
    <p:extLst>
      <p:ext uri="{BB962C8B-B14F-4D97-AF65-F5344CB8AC3E}">
        <p14:creationId xmlns:p14="http://schemas.microsoft.com/office/powerpoint/2010/main" val="160554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9</a:t>
            </a:fld>
            <a:endParaRPr lang="zh-CN" altLang="en-US"/>
          </a:p>
        </p:txBody>
      </p:sp>
    </p:spTree>
    <p:extLst>
      <p:ext uri="{BB962C8B-B14F-4D97-AF65-F5344CB8AC3E}">
        <p14:creationId xmlns:p14="http://schemas.microsoft.com/office/powerpoint/2010/main" val="2922022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11</a:t>
            </a:fld>
            <a:endParaRPr lang="zh-CN" altLang="en-US"/>
          </a:p>
        </p:txBody>
      </p:sp>
    </p:spTree>
    <p:extLst>
      <p:ext uri="{BB962C8B-B14F-4D97-AF65-F5344CB8AC3E}">
        <p14:creationId xmlns:p14="http://schemas.microsoft.com/office/powerpoint/2010/main" val="2073830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58B12795-6709-4F4B-B4AF-A914B3DADB55}" type="slidenum">
              <a:rPr lang="zh-CN" altLang="en-US" smtClean="0"/>
              <a:pPr>
                <a:defRPr/>
              </a:pPr>
              <a:t>12</a:t>
            </a:fld>
            <a:endParaRPr lang="zh-CN" altLang="en-US"/>
          </a:p>
        </p:txBody>
      </p:sp>
    </p:spTree>
    <p:extLst>
      <p:ext uri="{BB962C8B-B14F-4D97-AF65-F5344CB8AC3E}">
        <p14:creationId xmlns:p14="http://schemas.microsoft.com/office/powerpoint/2010/main" val="2506499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
        <p:nvSpPr>
          <p:cNvPr id="7" name="标题 1"/>
          <p:cNvSpPr txBox="1">
            <a:spLocks/>
          </p:cNvSpPr>
          <p:nvPr userDrawn="1"/>
        </p:nvSpPr>
        <p:spPr bwMode="auto">
          <a:xfrm>
            <a:off x="0" y="1773238"/>
            <a:ext cx="12192000" cy="2259012"/>
          </a:xfrm>
          <a:prstGeom prst="rect">
            <a:avLst/>
          </a:prstGeom>
          <a:solidFill>
            <a:schemeClr val="accent5">
              <a:lumMod val="50000"/>
            </a:schemeClr>
          </a:solidFill>
          <a:ln w="9525">
            <a:solidFill>
              <a:schemeClr val="tx2"/>
            </a:solidFill>
            <a:miter lim="800000"/>
            <a:headEnd/>
            <a:tailEnd/>
          </a:ln>
        </p:spPr>
        <p:txBody>
          <a:bodyPr vert="horz" wrap="square" lIns="91440" tIns="45720" rIns="91440" bIns="45720" numCol="1" rtlCol="0" anchor="ctr" anchorCtr="0" compatLnSpc="1">
            <a:prstTxWarp prst="textNoShape">
              <a:avLst/>
            </a:prstTxWarp>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r>
            <a:br>
              <a:rPr kumimoji="0" lang="en-US" altLang="zh-CN" sz="32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br>
            <a:endParaRPr kumimoji="0" lang="zh-CN" altLang="en-US" sz="4400" b="1" i="0" u="none" strike="noStrike" kern="1200" cap="none" spc="0" normalizeH="0" baseline="0" noProof="0" dirty="0">
              <a:ln>
                <a:noFill/>
              </a:ln>
              <a:solidFill>
                <a:schemeClr val="tx1"/>
              </a:solidFill>
              <a:effectLst/>
              <a:uLnTx/>
              <a:uFillTx/>
              <a:latin typeface="+mj-lt"/>
              <a:ea typeface="+mj-ea"/>
              <a:cs typeface="+mj-cs"/>
            </a:endParaRPr>
          </a:p>
        </p:txBody>
      </p:sp>
      <p:sp>
        <p:nvSpPr>
          <p:cNvPr id="2" name="标题 1"/>
          <p:cNvSpPr>
            <a:spLocks noGrp="1"/>
          </p:cNvSpPr>
          <p:nvPr>
            <p:ph type="ctrTitle"/>
          </p:nvPr>
        </p:nvSpPr>
        <p:spPr>
          <a:xfrm>
            <a:off x="1524000" y="2027582"/>
            <a:ext cx="9144000" cy="1775791"/>
          </a:xfrm>
        </p:spPr>
        <p:txBody>
          <a:bodyPr anchor="ctr">
            <a:normAutofit/>
          </a:bodyPr>
          <a:lstStyle>
            <a:lvl1pPr algn="ctr">
              <a:defRPr sz="4800" b="1">
                <a:solidFill>
                  <a:schemeClr val="bg1"/>
                </a:solidFill>
                <a:latin typeface="Microsoft YaHei" charset="-122"/>
                <a:ea typeface="Microsoft YaHei" charset="-122"/>
                <a:cs typeface="Microsoft YaHei" charset="-122"/>
              </a:defRPr>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4366419"/>
            <a:ext cx="9144000" cy="1655762"/>
          </a:xfrm>
        </p:spPr>
        <p:txBody>
          <a:bodyPr>
            <a:normAutofit/>
          </a:bodyPr>
          <a:lstStyle>
            <a:lvl1pPr marL="0" indent="0" algn="ctr">
              <a:buNone/>
              <a:defRPr sz="2800">
                <a:solidFill>
                  <a:srgbClr val="002060"/>
                </a:solidFill>
                <a:latin typeface="Microsoft YaHei" charset="-122"/>
                <a:ea typeface="Microsoft YaHei" charset="-122"/>
                <a:cs typeface="Microsoft YaHei"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8" name="TextBox 6"/>
          <p:cNvSpPr txBox="1"/>
          <p:nvPr userDrawn="1"/>
        </p:nvSpPr>
        <p:spPr>
          <a:xfrm>
            <a:off x="1035745" y="224582"/>
            <a:ext cx="6269665" cy="830997"/>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002060"/>
                </a:solidFill>
                <a:latin typeface="STKaiti" charset="-122"/>
                <a:ea typeface="STKaiti" charset="-122"/>
                <a:cs typeface="STKaiti" charset="-122"/>
              </a:rPr>
              <a:t>北京航空航天大学信息管理与信息系统系</a:t>
            </a:r>
            <a:endParaRPr lang="en-US" altLang="zh-CN" sz="2400" b="1" dirty="0" smtClean="0">
              <a:solidFill>
                <a:srgbClr val="002060"/>
              </a:solidFill>
              <a:latin typeface="STKaiti" charset="-122"/>
              <a:ea typeface="STKaiti" charset="-122"/>
              <a:cs typeface="STKait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002060"/>
                </a:solidFill>
                <a:latin typeface="STKaiti" charset="-122"/>
                <a:ea typeface="STKaiti" charset="-122"/>
                <a:cs typeface="STKaiti" charset="-122"/>
              </a:rPr>
              <a:t>社会计算与社会舆情分析研究中心（</a:t>
            </a:r>
            <a:r>
              <a:rPr lang="en-US" altLang="zh-CN" sz="2400" b="1" dirty="0" smtClean="0">
                <a:solidFill>
                  <a:srgbClr val="002060"/>
                </a:solidFill>
                <a:latin typeface="Palatino Linotype" charset="0"/>
                <a:ea typeface="Palatino Linotype" charset="0"/>
                <a:cs typeface="Palatino Linotype" charset="0"/>
              </a:rPr>
              <a:t>RCSC</a:t>
            </a:r>
            <a:r>
              <a:rPr lang="zh-CN" altLang="en-US" sz="2400" b="1" dirty="0" smtClean="0">
                <a:solidFill>
                  <a:srgbClr val="002060"/>
                </a:solidFill>
                <a:latin typeface="STKaiti" charset="-122"/>
                <a:ea typeface="STKaiti" charset="-122"/>
                <a:cs typeface="STKaiti" charset="-122"/>
              </a:rPr>
              <a:t>）</a:t>
            </a:r>
            <a:endParaRPr lang="en-US" altLang="zh-CN" sz="2400" b="1" dirty="0" smtClean="0">
              <a:solidFill>
                <a:srgbClr val="002060"/>
              </a:solidFill>
              <a:latin typeface="STKaiti" charset="-122"/>
              <a:ea typeface="STKaiti" charset="-122"/>
              <a:cs typeface="STKaiti" charset="-122"/>
            </a:endParaRPr>
          </a:p>
        </p:txBody>
      </p:sp>
      <p:pic>
        <p:nvPicPr>
          <p:cNvPr id="9" name="Picture 1"/>
          <p:cNvPicPr>
            <a:picLocks noChangeAspect="1" noChangeArrowheads="1"/>
          </p:cNvPicPr>
          <p:nvPr userDrawn="1"/>
        </p:nvPicPr>
        <p:blipFill>
          <a:blip r:embed="rId2" cstate="print"/>
          <a:srcRect/>
          <a:stretch>
            <a:fillRect/>
          </a:stretch>
        </p:blipFill>
        <p:spPr bwMode="auto">
          <a:xfrm>
            <a:off x="124617" y="142852"/>
            <a:ext cx="928694" cy="928694"/>
          </a:xfrm>
          <a:prstGeom prst="rect">
            <a:avLst/>
          </a:prstGeom>
          <a:noFill/>
          <a:ln w="9525">
            <a:noFill/>
            <a:miter lim="800000"/>
            <a:headEnd/>
            <a:tailEnd/>
          </a:ln>
          <a:effectLst/>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980927"/>
            <a:ext cx="12192001" cy="1005254"/>
          </a:xfrm>
          <a:prstGeom prst="rect">
            <a:avLst/>
          </a:prstGeom>
        </p:spPr>
      </p:pic>
    </p:spTree>
    <p:extLst>
      <p:ext uri="{BB962C8B-B14F-4D97-AF65-F5344CB8AC3E}">
        <p14:creationId xmlns:p14="http://schemas.microsoft.com/office/powerpoint/2010/main" val="1759418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Tree>
    <p:extLst>
      <p:ext uri="{BB962C8B-B14F-4D97-AF65-F5344CB8AC3E}">
        <p14:creationId xmlns:p14="http://schemas.microsoft.com/office/powerpoint/2010/main" val="144958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Tree>
    <p:extLst>
      <p:ext uri="{BB962C8B-B14F-4D97-AF65-F5344CB8AC3E}">
        <p14:creationId xmlns:p14="http://schemas.microsoft.com/office/powerpoint/2010/main" val="10985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smtClean="0"/>
              <a:t>将图片拖动到占位符，或单击添加图标</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Tree>
    <p:extLst>
      <p:ext uri="{BB962C8B-B14F-4D97-AF65-F5344CB8AC3E}">
        <p14:creationId xmlns:p14="http://schemas.microsoft.com/office/powerpoint/2010/main" val="2104852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Tree>
    <p:extLst>
      <p:ext uri="{BB962C8B-B14F-4D97-AF65-F5344CB8AC3E}">
        <p14:creationId xmlns:p14="http://schemas.microsoft.com/office/powerpoint/2010/main" val="75780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Tree>
    <p:extLst>
      <p:ext uri="{BB962C8B-B14F-4D97-AF65-F5344CB8AC3E}">
        <p14:creationId xmlns:p14="http://schemas.microsoft.com/office/powerpoint/2010/main" val="1767380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93228"/>
            <a:ext cx="10515600" cy="5363122"/>
          </a:xfrm>
        </p:spPr>
        <p:txBody>
          <a:bodyPr/>
          <a:lstStyle>
            <a:lvl1pPr>
              <a:defRPr>
                <a:solidFill>
                  <a:srgbClr val="002060"/>
                </a:solidFill>
                <a:latin typeface="Microsoft YaHei" charset="-122"/>
                <a:ea typeface="Microsoft YaHei" charset="-122"/>
                <a:cs typeface="Microsoft YaHei" charset="-122"/>
              </a:defRPr>
            </a:lvl1pPr>
            <a:lvl2pPr>
              <a:defRPr>
                <a:solidFill>
                  <a:srgbClr val="002060"/>
                </a:solidFill>
                <a:latin typeface="Microsoft YaHei" charset="-122"/>
                <a:ea typeface="Microsoft YaHei" charset="-122"/>
                <a:cs typeface="Microsoft YaHei" charset="-122"/>
              </a:defRPr>
            </a:lvl2pPr>
            <a:lvl3pPr>
              <a:defRPr>
                <a:solidFill>
                  <a:srgbClr val="002060"/>
                </a:solidFill>
                <a:latin typeface="Microsoft YaHei" charset="-122"/>
                <a:ea typeface="Microsoft YaHei" charset="-122"/>
                <a:cs typeface="Microsoft YaHei" charset="-122"/>
              </a:defRPr>
            </a:lvl3pPr>
            <a:lvl4pPr>
              <a:defRPr>
                <a:solidFill>
                  <a:srgbClr val="002060"/>
                </a:solidFill>
                <a:latin typeface="Microsoft YaHei" charset="-122"/>
                <a:ea typeface="Microsoft YaHei" charset="-122"/>
                <a:cs typeface="Microsoft YaHei" charset="-122"/>
              </a:defRPr>
            </a:lvl4pPr>
            <a:lvl5pPr>
              <a:defRPr>
                <a:solidFill>
                  <a:srgbClr val="002060"/>
                </a:solidFill>
                <a:latin typeface="Microsoft YaHei" charset="-122"/>
                <a:ea typeface="Microsoft YaHei" charset="-122"/>
                <a:cs typeface="Microsoft YaHei" charset="-122"/>
              </a:defRPr>
            </a:lvl5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dirty="0"/>
          </a:p>
        </p:txBody>
      </p:sp>
      <p:sp>
        <p:nvSpPr>
          <p:cNvPr id="4" name="日期占位符 3"/>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
        <p:nvSpPr>
          <p:cNvPr id="7" name="标题 1"/>
          <p:cNvSpPr txBox="1">
            <a:spLocks/>
          </p:cNvSpPr>
          <p:nvPr userDrawn="1"/>
        </p:nvSpPr>
        <p:spPr bwMode="auto">
          <a:xfrm>
            <a:off x="-1" y="0"/>
            <a:ext cx="11398469" cy="705563"/>
          </a:xfrm>
          <a:prstGeom prst="rect">
            <a:avLst/>
          </a:prstGeom>
          <a:solidFill>
            <a:schemeClr val="accent5">
              <a:lumMod val="50000"/>
            </a:schemeClr>
          </a:solidFill>
          <a:ln w="38100">
            <a:noFill/>
            <a:miter lim="800000"/>
            <a:headEnd/>
            <a:tailEnd/>
          </a:ln>
        </p:spPr>
        <p:txBody>
          <a:bodyPr anchor="ctr"/>
          <a:lstStyle/>
          <a:p>
            <a:endParaRPr lang="zh-CN" altLang="en-US" sz="3200" b="1" dirty="0">
              <a:solidFill>
                <a:srgbClr val="FFFFFF"/>
              </a:solidFill>
              <a:latin typeface="微软雅黑" pitchFamily="34" charset="-122"/>
              <a:ea typeface="微软雅黑" pitchFamily="34" charset="-122"/>
            </a:endParaRPr>
          </a:p>
        </p:txBody>
      </p:sp>
      <p:pic>
        <p:nvPicPr>
          <p:cNvPr id="8" name="Picture 1"/>
          <p:cNvPicPr>
            <a:picLocks noChangeAspect="1" noChangeArrowheads="1"/>
          </p:cNvPicPr>
          <p:nvPr userDrawn="1"/>
        </p:nvPicPr>
        <p:blipFill>
          <a:blip r:embed="rId2" cstate="print"/>
          <a:srcRect/>
          <a:stretch>
            <a:fillRect/>
          </a:stretch>
        </p:blipFill>
        <p:spPr bwMode="auto">
          <a:xfrm>
            <a:off x="11606924" y="0"/>
            <a:ext cx="571480" cy="571480"/>
          </a:xfrm>
          <a:prstGeom prst="rect">
            <a:avLst/>
          </a:prstGeom>
          <a:noFill/>
          <a:ln w="9525">
            <a:noFill/>
            <a:miter lim="800000"/>
            <a:headEnd/>
            <a:tailEnd/>
          </a:ln>
          <a:effectLst/>
        </p:spPr>
      </p:pic>
      <p:sp>
        <p:nvSpPr>
          <p:cNvPr id="2" name="标题 1"/>
          <p:cNvSpPr>
            <a:spLocks noGrp="1"/>
          </p:cNvSpPr>
          <p:nvPr>
            <p:ph type="title"/>
          </p:nvPr>
        </p:nvSpPr>
        <p:spPr>
          <a:xfrm>
            <a:off x="838200" y="1"/>
            <a:ext cx="10515600" cy="705562"/>
          </a:xfrm>
        </p:spPr>
        <p:txBody>
          <a:bodyPr>
            <a:normAutofit/>
          </a:bodyPr>
          <a:lstStyle>
            <a:lvl1pPr>
              <a:defRPr sz="3200" b="1">
                <a:solidFill>
                  <a:schemeClr val="bg1"/>
                </a:solidFill>
                <a:latin typeface="Microsoft YaHei" charset="-122"/>
                <a:ea typeface="Microsoft YaHei" charset="-122"/>
                <a:cs typeface="Microsoft YaHei" charset="-122"/>
              </a:defRPr>
            </a:lvl1pPr>
          </a:lstStyle>
          <a:p>
            <a:r>
              <a:rPr kumimoji="1" lang="zh-CN" altLang="en-US" dirty="0" smtClean="0"/>
              <a:t>单击此处编辑母版标题样式</a:t>
            </a:r>
            <a:endParaRPr kumimoji="1" lang="zh-CN" altLang="en-US" dirty="0"/>
          </a:p>
        </p:txBody>
      </p:sp>
    </p:spTree>
    <p:extLst>
      <p:ext uri="{BB962C8B-B14F-4D97-AF65-F5344CB8AC3E}">
        <p14:creationId xmlns:p14="http://schemas.microsoft.com/office/powerpoint/2010/main" val="1837217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
        <p:nvSpPr>
          <p:cNvPr id="7" name="标题 1"/>
          <p:cNvSpPr txBox="1">
            <a:spLocks/>
          </p:cNvSpPr>
          <p:nvPr userDrawn="1"/>
        </p:nvSpPr>
        <p:spPr bwMode="auto">
          <a:xfrm>
            <a:off x="-1" y="0"/>
            <a:ext cx="11398469" cy="705563"/>
          </a:xfrm>
          <a:prstGeom prst="rect">
            <a:avLst/>
          </a:prstGeom>
          <a:solidFill>
            <a:schemeClr val="accent5">
              <a:lumMod val="50000"/>
            </a:schemeClr>
          </a:solidFill>
          <a:ln w="38100">
            <a:noFill/>
            <a:miter lim="800000"/>
            <a:headEnd/>
            <a:tailEnd/>
          </a:ln>
        </p:spPr>
        <p:txBody>
          <a:bodyPr anchor="ctr"/>
          <a:lstStyle/>
          <a:p>
            <a:endParaRPr lang="zh-CN" altLang="en-US" sz="3200" b="1" dirty="0">
              <a:solidFill>
                <a:srgbClr val="FFFFFF"/>
              </a:solidFill>
              <a:latin typeface="微软雅黑" pitchFamily="34" charset="-122"/>
              <a:ea typeface="微软雅黑" pitchFamily="34" charset="-122"/>
            </a:endParaRPr>
          </a:p>
        </p:txBody>
      </p:sp>
      <p:pic>
        <p:nvPicPr>
          <p:cNvPr id="8" name="Picture 1"/>
          <p:cNvPicPr>
            <a:picLocks noChangeAspect="1" noChangeArrowheads="1"/>
          </p:cNvPicPr>
          <p:nvPr userDrawn="1"/>
        </p:nvPicPr>
        <p:blipFill>
          <a:blip r:embed="rId2" cstate="print"/>
          <a:srcRect/>
          <a:stretch>
            <a:fillRect/>
          </a:stretch>
        </p:blipFill>
        <p:spPr bwMode="auto">
          <a:xfrm>
            <a:off x="11606924" y="0"/>
            <a:ext cx="571480" cy="571480"/>
          </a:xfrm>
          <a:prstGeom prst="rect">
            <a:avLst/>
          </a:prstGeom>
          <a:noFill/>
          <a:ln w="9525">
            <a:noFill/>
            <a:miter lim="800000"/>
            <a:headEnd/>
            <a:tailEnd/>
          </a:ln>
          <a:effectLst/>
        </p:spPr>
      </p:pic>
      <p:sp>
        <p:nvSpPr>
          <p:cNvPr id="2" name="标题 1"/>
          <p:cNvSpPr>
            <a:spLocks noGrp="1"/>
          </p:cNvSpPr>
          <p:nvPr>
            <p:ph type="title"/>
          </p:nvPr>
        </p:nvSpPr>
        <p:spPr>
          <a:xfrm>
            <a:off x="838200" y="1"/>
            <a:ext cx="10515600" cy="705562"/>
          </a:xfrm>
        </p:spPr>
        <p:txBody>
          <a:bodyPr>
            <a:normAutofit/>
          </a:bodyPr>
          <a:lstStyle>
            <a:lvl1pPr>
              <a:defRPr sz="3200" b="1">
                <a:solidFill>
                  <a:schemeClr val="bg1"/>
                </a:solidFill>
                <a:latin typeface="Microsoft YaHei" charset="-122"/>
                <a:ea typeface="Microsoft YaHei" charset="-122"/>
                <a:cs typeface="Microsoft YaHei" charset="-122"/>
              </a:defRPr>
            </a:lvl1pPr>
          </a:lstStyle>
          <a:p>
            <a:r>
              <a:rPr kumimoji="1" lang="zh-CN" altLang="en-US" smtClean="0"/>
              <a:t>单击此处编辑母版标题样式</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
        <p:nvSpPr>
          <p:cNvPr id="6" name="标题 1"/>
          <p:cNvSpPr txBox="1">
            <a:spLocks/>
          </p:cNvSpPr>
          <p:nvPr userDrawn="1"/>
        </p:nvSpPr>
        <p:spPr bwMode="auto">
          <a:xfrm>
            <a:off x="-1" y="1773238"/>
            <a:ext cx="12186746" cy="2259012"/>
          </a:xfrm>
          <a:prstGeom prst="rect">
            <a:avLst/>
          </a:prstGeom>
          <a:solidFill>
            <a:schemeClr val="accent5">
              <a:lumMod val="50000"/>
            </a:schemeClr>
          </a:solidFill>
          <a:ln w="9525">
            <a:solidFill>
              <a:schemeClr val="tx2"/>
            </a:solidFill>
            <a:miter lim="800000"/>
            <a:headEnd/>
            <a:tailEnd/>
          </a:ln>
        </p:spPr>
        <p:txBody>
          <a:bodyPr vert="horz" wrap="square" lIns="91440" tIns="45720" rIns="91440" bIns="45720" numCol="1" rtlCol="0" anchor="ctr" anchorCtr="0" compatLnSpc="1">
            <a:prstTxWarp prst="textNoShape">
              <a:avLst/>
            </a:prstTxWarp>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r>
            <a:br>
              <a:rPr kumimoji="0" lang="en-US" altLang="zh-CN" sz="32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b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7" name="Picture 1"/>
          <p:cNvPicPr>
            <a:picLocks noChangeAspect="1" noChangeArrowheads="1"/>
          </p:cNvPicPr>
          <p:nvPr userDrawn="1"/>
        </p:nvPicPr>
        <p:blipFill>
          <a:blip r:embed="rId2" cstate="print"/>
          <a:srcRect/>
          <a:stretch>
            <a:fillRect/>
          </a:stretch>
        </p:blipFill>
        <p:spPr bwMode="auto">
          <a:xfrm>
            <a:off x="236483" y="329051"/>
            <a:ext cx="977462" cy="977462"/>
          </a:xfrm>
          <a:prstGeom prst="rect">
            <a:avLst/>
          </a:prstGeom>
          <a:noFill/>
          <a:ln w="9525">
            <a:noFill/>
            <a:miter lim="800000"/>
            <a:headEnd/>
            <a:tailEnd/>
          </a:ln>
          <a:effectLst/>
        </p:spPr>
      </p:pic>
      <p:sp>
        <p:nvSpPr>
          <p:cNvPr id="2" name="标题 1"/>
          <p:cNvSpPr>
            <a:spLocks noGrp="1"/>
          </p:cNvSpPr>
          <p:nvPr>
            <p:ph type="title"/>
          </p:nvPr>
        </p:nvSpPr>
        <p:spPr>
          <a:xfrm>
            <a:off x="838200" y="2239962"/>
            <a:ext cx="10515600" cy="1325563"/>
          </a:xfrm>
        </p:spPr>
        <p:txBody>
          <a:bodyPr/>
          <a:lstStyle>
            <a:lvl1pPr algn="ctr">
              <a:defRPr b="1">
                <a:solidFill>
                  <a:schemeClr val="bg1"/>
                </a:solidFill>
                <a:latin typeface="Microsoft YaHei" charset="-122"/>
                <a:ea typeface="Microsoft YaHei" charset="-122"/>
                <a:cs typeface="Microsoft YaHei" charset="-122"/>
              </a:defRPr>
            </a:lvl1pPr>
          </a:lstStyle>
          <a:p>
            <a:r>
              <a:rPr kumimoji="1" lang="zh-CN" altLang="en-US" smtClean="0"/>
              <a:t>单击此处编辑母版标题样式</a:t>
            </a:r>
            <a:endParaRPr kumimoji="1" lang="zh-CN" altLang="en-US"/>
          </a:p>
        </p:txBody>
      </p:sp>
      <p:pic>
        <p:nvPicPr>
          <p:cNvPr id="8" name="Picture 4" descr="http://geekpark-img.qiniudn.com/uploads/reading/seed/72b3a0b9e2040ae8bee324ae3fb42071.jpg"/>
          <p:cNvPicPr>
            <a:picLocks noChangeAspect="1" noChangeArrowheads="1"/>
          </p:cNvPicPr>
          <p:nvPr userDrawn="1"/>
        </p:nvPicPr>
        <p:blipFill>
          <a:blip r:embed="rId3"/>
          <a:srcRect/>
          <a:stretch>
            <a:fillRect/>
          </a:stretch>
        </p:blipFill>
        <p:spPr bwMode="auto">
          <a:xfrm rot="10800000">
            <a:off x="8956300" y="5267341"/>
            <a:ext cx="3214678" cy="1590659"/>
          </a:xfrm>
          <a:prstGeom prst="rect">
            <a:avLst/>
          </a:prstGeom>
          <a:noFill/>
        </p:spPr>
      </p:pic>
    </p:spTree>
    <p:extLst>
      <p:ext uri="{BB962C8B-B14F-4D97-AF65-F5344CB8AC3E}">
        <p14:creationId xmlns:p14="http://schemas.microsoft.com/office/powerpoint/2010/main" val="538856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pic>
        <p:nvPicPr>
          <p:cNvPr id="6" name="Picture 2" descr="http://images.smh.com.au/2012/09/20/3649933/art-353-Smiley-300x0.jpg"/>
          <p:cNvPicPr>
            <a:picLocks noChangeAspect="1" noChangeArrowheads="1"/>
          </p:cNvPicPr>
          <p:nvPr userDrawn="1"/>
        </p:nvPicPr>
        <p:blipFill>
          <a:blip r:embed="rId2"/>
          <a:srcRect/>
          <a:stretch>
            <a:fillRect/>
          </a:stretch>
        </p:blipFill>
        <p:spPr bwMode="auto">
          <a:xfrm>
            <a:off x="9889436" y="4357694"/>
            <a:ext cx="1565794" cy="1591890"/>
          </a:xfrm>
          <a:prstGeom prst="rect">
            <a:avLst/>
          </a:prstGeom>
          <a:noFill/>
        </p:spPr>
      </p:pic>
      <p:sp>
        <p:nvSpPr>
          <p:cNvPr id="7" name="标题 1"/>
          <p:cNvSpPr txBox="1">
            <a:spLocks/>
          </p:cNvSpPr>
          <p:nvPr userDrawn="1"/>
        </p:nvSpPr>
        <p:spPr bwMode="auto">
          <a:xfrm>
            <a:off x="-1" y="1773238"/>
            <a:ext cx="12186746" cy="2259012"/>
          </a:xfrm>
          <a:prstGeom prst="rect">
            <a:avLst/>
          </a:prstGeom>
          <a:solidFill>
            <a:schemeClr val="accent5">
              <a:lumMod val="50000"/>
            </a:schemeClr>
          </a:solidFill>
          <a:ln w="9525">
            <a:solidFill>
              <a:schemeClr val="tx2"/>
            </a:solidFill>
            <a:miter lim="800000"/>
            <a:headEnd/>
            <a:tailEnd/>
          </a:ln>
        </p:spPr>
        <p:txBody>
          <a:bodyPr vert="horz" wrap="square" lIns="91440" tIns="45720" rIns="91440" bIns="45720" numCol="1" rtlCol="0" anchor="ctr" anchorCtr="0" compatLnSpc="1">
            <a:prstTxWarp prst="textNoShape">
              <a:avLst/>
            </a:prstTxWarp>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r>
            <a:br>
              <a:rPr kumimoji="0" lang="en-US" altLang="zh-CN" sz="32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b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 name="标题 1"/>
          <p:cNvSpPr>
            <a:spLocks noGrp="1"/>
          </p:cNvSpPr>
          <p:nvPr>
            <p:ph type="title"/>
          </p:nvPr>
        </p:nvSpPr>
        <p:spPr>
          <a:xfrm>
            <a:off x="838200" y="2239962"/>
            <a:ext cx="10515600" cy="1325563"/>
          </a:xfrm>
        </p:spPr>
        <p:txBody>
          <a:bodyPr/>
          <a:lstStyle>
            <a:lvl1pPr algn="ctr">
              <a:defRPr b="1">
                <a:solidFill>
                  <a:schemeClr val="bg1"/>
                </a:solidFill>
                <a:latin typeface="Microsoft YaHei" charset="-122"/>
                <a:ea typeface="Microsoft YaHei" charset="-122"/>
                <a:cs typeface="Microsoft YaHei" charset="-122"/>
              </a:defRPr>
            </a:lvl1pPr>
          </a:lstStyle>
          <a:p>
            <a:r>
              <a:rPr kumimoji="1" lang="zh-CN" altLang="en-US" smtClean="0"/>
              <a:t>单击此处编辑母版标题样式</a:t>
            </a:r>
            <a:endParaRPr kumimoji="1" lang="zh-CN" altLang="en-US"/>
          </a:p>
        </p:txBody>
      </p:sp>
      <p:sp>
        <p:nvSpPr>
          <p:cNvPr id="11" name="文本占位符 3"/>
          <p:cNvSpPr>
            <a:spLocks noGrp="1"/>
          </p:cNvSpPr>
          <p:nvPr>
            <p:ph type="body" sz="half" idx="2"/>
          </p:nvPr>
        </p:nvSpPr>
        <p:spPr>
          <a:xfrm>
            <a:off x="1571604" y="4357694"/>
            <a:ext cx="6581796" cy="804862"/>
          </a:xfrm>
        </p:spPr>
        <p:txBody>
          <a:bodyPr/>
          <a:lstStyle>
            <a:lvl1pPr marL="0" indent="0">
              <a:buNone/>
              <a:defRPr sz="2800">
                <a:solidFill>
                  <a:srgbClr val="002060"/>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980927"/>
            <a:ext cx="12192001" cy="1005254"/>
          </a:xfrm>
          <a:prstGeom prst="rect">
            <a:avLst/>
          </a:prstGeom>
        </p:spPr>
      </p:pic>
    </p:spTree>
    <p:extLst>
      <p:ext uri="{BB962C8B-B14F-4D97-AF65-F5344CB8AC3E}">
        <p14:creationId xmlns:p14="http://schemas.microsoft.com/office/powerpoint/2010/main" val="1069823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Tree>
    <p:extLst>
      <p:ext uri="{BB962C8B-B14F-4D97-AF65-F5344CB8AC3E}">
        <p14:creationId xmlns:p14="http://schemas.microsoft.com/office/powerpoint/2010/main" val="159242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Tree>
    <p:extLst>
      <p:ext uri="{BB962C8B-B14F-4D97-AF65-F5344CB8AC3E}">
        <p14:creationId xmlns:p14="http://schemas.microsoft.com/office/powerpoint/2010/main" val="1986270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Tree>
    <p:extLst>
      <p:ext uri="{BB962C8B-B14F-4D97-AF65-F5344CB8AC3E}">
        <p14:creationId xmlns:p14="http://schemas.microsoft.com/office/powerpoint/2010/main" val="622664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A46E2D1-5910-EA4E-ABB8-041E9B70CE2C}" type="datetimeFigureOut">
              <a:rPr kumimoji="1" lang="zh-CN" altLang="en-US" smtClean="0"/>
              <a:pPr/>
              <a:t>2019/5/28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85074ED-9C8F-C341-995A-7A550AC5CFD9}" type="slidenum">
              <a:rPr kumimoji="1" lang="zh-CN" altLang="en-US" smtClean="0"/>
              <a:pPr/>
              <a:t>‹#›</a:t>
            </a:fld>
            <a:endParaRPr kumimoji="1" lang="zh-CN" altLang="en-US"/>
          </a:p>
        </p:txBody>
      </p:sp>
    </p:spTree>
    <p:extLst>
      <p:ext uri="{BB962C8B-B14F-4D97-AF65-F5344CB8AC3E}">
        <p14:creationId xmlns:p14="http://schemas.microsoft.com/office/powerpoint/2010/main" val="440775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6E2D1-5910-EA4E-ABB8-041E9B70CE2C}" type="datetimeFigureOut">
              <a:rPr kumimoji="1" lang="zh-CN" altLang="en-US" smtClean="0"/>
              <a:pPr/>
              <a:t>2019/5/28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5074ED-9C8F-C341-995A-7A550AC5CFD9}" type="slidenum">
              <a:rPr kumimoji="1" lang="zh-CN" altLang="en-US" smtClean="0"/>
              <a:pPr/>
              <a:t>‹#›</a:t>
            </a:fld>
            <a:endParaRPr kumimoji="1" lang="zh-CN" altLang="en-US"/>
          </a:p>
        </p:txBody>
      </p:sp>
    </p:spTree>
    <p:extLst>
      <p:ext uri="{BB962C8B-B14F-4D97-AF65-F5344CB8AC3E}">
        <p14:creationId xmlns:p14="http://schemas.microsoft.com/office/powerpoint/2010/main" val="1532232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5373" y="2027582"/>
            <a:ext cx="10760765" cy="1775791"/>
          </a:xfrm>
        </p:spPr>
        <p:txBody>
          <a:bodyPr>
            <a:normAutofit/>
          </a:bodyPr>
          <a:lstStyle/>
          <a:p>
            <a:r>
              <a:rPr lang="en-US" altLang="zh-CN"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RapidMiner</a:t>
            </a:r>
            <a:r>
              <a:rPr lang="zh-CN" altLang="en-US"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分类</a:t>
            </a:r>
            <a:endParaRPr kumimoji="1" lang="zh-CN" altLang="en-US" dirty="0"/>
          </a:p>
        </p:txBody>
      </p:sp>
      <p:sp>
        <p:nvSpPr>
          <p:cNvPr id="3" name="副标题 2"/>
          <p:cNvSpPr>
            <a:spLocks noGrp="1"/>
          </p:cNvSpPr>
          <p:nvPr>
            <p:ph type="subTitle" idx="1"/>
          </p:nvPr>
        </p:nvSpPr>
        <p:spPr/>
        <p:txBody>
          <a:bodyPr/>
          <a:lstStyle/>
          <a:p>
            <a:r>
              <a:rPr kumimoji="1" lang="zh-CN" altLang="en-US" dirty="0"/>
              <a:t>解峥</a:t>
            </a:r>
            <a:endParaRPr kumimoji="1" lang="en-US" altLang="zh-CN" dirty="0" smtClean="0"/>
          </a:p>
          <a:p>
            <a:r>
              <a:rPr kumimoji="1" lang="zh-CN" altLang="en-US" dirty="0" smtClean="0"/>
              <a:t>北京航空航天大学</a:t>
            </a:r>
            <a:endParaRPr kumimoji="1" lang="en-US" altLang="zh-CN" dirty="0" smtClean="0"/>
          </a:p>
          <a:p>
            <a:fld id="{4A881F11-217C-844B-BFB4-F6EE748829F9}" type="datetime1">
              <a:rPr kumimoji="1" lang="zh-CN" altLang="zh-CN"/>
              <a:pPr/>
              <a:t>2019/5/28</a:t>
            </a:fld>
            <a:endParaRPr kumimoji="1" lang="zh-CN" altLang="en-US" dirty="0"/>
          </a:p>
        </p:txBody>
      </p:sp>
    </p:spTree>
    <p:extLst>
      <p:ext uri="{BB962C8B-B14F-4D97-AF65-F5344CB8AC3E}">
        <p14:creationId xmlns:p14="http://schemas.microsoft.com/office/powerpoint/2010/main" val="362291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en-US" altLang="zh-CN" dirty="0" smtClean="0"/>
              <a:t> </a:t>
            </a:r>
            <a:r>
              <a:rPr kumimoji="1" lang="zh-CN" altLang="en-US" dirty="0" smtClean="0"/>
              <a:t>支持向量机分类器</a:t>
            </a:r>
            <a:endParaRPr kumimoji="1" lang="zh-CN" altLang="en-US" dirty="0"/>
          </a:p>
        </p:txBody>
      </p:sp>
    </p:spTree>
    <p:extLst>
      <p:ext uri="{BB962C8B-B14F-4D97-AF65-F5344CB8AC3E}">
        <p14:creationId xmlns:p14="http://schemas.microsoft.com/office/powerpoint/2010/main" val="1916255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a:t>2</a:t>
            </a:r>
            <a:r>
              <a:rPr kumimoji="1" lang="en-US" altLang="zh-CN" dirty="0" smtClean="0"/>
              <a:t>.1 </a:t>
            </a:r>
            <a:r>
              <a:rPr kumimoji="1" lang="zh-CN" altLang="en-US" dirty="0"/>
              <a:t>问题</a:t>
            </a:r>
          </a:p>
        </p:txBody>
      </p:sp>
      <p:sp>
        <p:nvSpPr>
          <p:cNvPr id="2" name="文本框 1"/>
          <p:cNvSpPr txBox="1"/>
          <p:nvPr/>
        </p:nvSpPr>
        <p:spPr>
          <a:xfrm>
            <a:off x="332566" y="1160185"/>
            <a:ext cx="11992997" cy="1231106"/>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数据挖掘最受欢迎的标准数据集之一</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声纳数据集</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(Sonar)</a:t>
            </a:r>
          </a:p>
          <a:p>
            <a:pPr>
              <a:spcBef>
                <a:spcPts val="600"/>
              </a:spcBef>
              <a:spcAft>
                <a:spcPts val="600"/>
              </a:spcAft>
            </a:pP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dirty="0">
                <a:solidFill>
                  <a:schemeClr val="accent1">
                    <a:lumMod val="50000"/>
                  </a:schemeClr>
                </a:solidFill>
                <a:latin typeface="Times New Roman" panose="02020603050405020304" pitchFamily="18" charset="0"/>
                <a:ea typeface="微软雅黑" panose="020B0503020204020204" pitchFamily="34" charset="-122"/>
              </a:rPr>
              <a:t>根据给定声纳从不同角度返回的强度预测目标物体是岩石还是</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矿井</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a:spcBef>
                <a:spcPts val="600"/>
              </a:spcBef>
              <a:spcAft>
                <a:spcPts val="600"/>
              </a:spcAft>
            </a:pP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 </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二元分类问题，每个类的观察数值不均等。共有</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208</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个观察值，</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60</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个输入变量和</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1</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个输出变量</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91291"/>
            <a:ext cx="10058400" cy="3750696"/>
          </a:xfrm>
          <a:prstGeom prst="rect">
            <a:avLst/>
          </a:prstGeom>
        </p:spPr>
      </p:pic>
    </p:spTree>
    <p:extLst>
      <p:ext uri="{BB962C8B-B14F-4D97-AF65-F5344CB8AC3E}">
        <p14:creationId xmlns:p14="http://schemas.microsoft.com/office/powerpoint/2010/main" val="210596863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2.2 </a:t>
            </a:r>
            <a:r>
              <a:rPr kumimoji="1" lang="zh-CN" altLang="en-US" dirty="0" smtClean="0"/>
              <a:t>数据准备：导入资源库中的数据</a:t>
            </a:r>
            <a:endParaRPr kumimoji="1" lang="zh-CN" altLang="en-US" dirty="0"/>
          </a:p>
        </p:txBody>
      </p:sp>
      <p:sp>
        <p:nvSpPr>
          <p:cNvPr id="23" name="文本框 22"/>
          <p:cNvSpPr txBox="1"/>
          <p:nvPr/>
        </p:nvSpPr>
        <p:spPr>
          <a:xfrm>
            <a:off x="536788" y="1061366"/>
            <a:ext cx="11461924" cy="369332"/>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en-US" altLang="zh-CN" b="1" dirty="0" err="1" smtClean="0">
                <a:solidFill>
                  <a:schemeClr val="accent1">
                    <a:lumMod val="50000"/>
                  </a:schemeClr>
                </a:solidFill>
                <a:latin typeface="Times New Roman" panose="02020603050405020304" pitchFamily="18" charset="0"/>
                <a:ea typeface="微软雅黑" panose="020B0503020204020204" pitchFamily="34" charset="-122"/>
              </a:rPr>
              <a:t>RapidMiner</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资源库中自带热门的标准数据挖掘数据集，通过拖拽可以直接使用</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728" y="1585535"/>
            <a:ext cx="3288908" cy="478123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377" y="1585535"/>
            <a:ext cx="5715052" cy="4706090"/>
          </a:xfrm>
          <a:prstGeom prst="rect">
            <a:avLst/>
          </a:prstGeom>
        </p:spPr>
      </p:pic>
    </p:spTree>
    <p:extLst>
      <p:ext uri="{BB962C8B-B14F-4D97-AF65-F5344CB8AC3E}">
        <p14:creationId xmlns:p14="http://schemas.microsoft.com/office/powerpoint/2010/main" val="14455889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2.3 </a:t>
            </a:r>
            <a:r>
              <a:rPr kumimoji="1" lang="zh-CN" altLang="en-US" dirty="0" smtClean="0"/>
              <a:t>支持向量机分类器</a:t>
            </a:r>
            <a:endParaRPr kumimoji="1" lang="zh-CN" altLang="en-US" dirty="0"/>
          </a:p>
        </p:txBody>
      </p:sp>
      <p:sp>
        <p:nvSpPr>
          <p:cNvPr id="6" name="文本框 5"/>
          <p:cNvSpPr txBox="1"/>
          <p:nvPr/>
        </p:nvSpPr>
        <p:spPr>
          <a:xfrm>
            <a:off x="536788" y="940498"/>
            <a:ext cx="11461924" cy="646331"/>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找到“</a:t>
            </a: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Support Vector Machine”</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操作符</a:t>
            </a:r>
            <a:r>
              <a:rPr lang="zh-CN" altLang="en-US" b="1" dirty="0">
                <a:solidFill>
                  <a:schemeClr val="accent1">
                    <a:lumMod val="50000"/>
                  </a:schemeClr>
                </a:solidFill>
                <a:latin typeface="Times New Roman" panose="02020603050405020304" pitchFamily="18" charset="0"/>
                <a:ea typeface="微软雅黑" panose="020B0503020204020204" pitchFamily="34" charset="-122"/>
              </a:rPr>
              <a:t>，并将其拖拽到训练数据集的连接线上，这个模型在运行的时候就能够自动输出到结果输出端，然后点击运行</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按钮，完成后输出每个属性在分类中的权重。</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825" y="1586829"/>
            <a:ext cx="9642987" cy="512283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825" y="1586829"/>
            <a:ext cx="9642987" cy="5122837"/>
          </a:xfrm>
          <a:prstGeom prst="rect">
            <a:avLst/>
          </a:prstGeom>
        </p:spPr>
      </p:pic>
    </p:spTree>
    <p:extLst>
      <p:ext uri="{BB962C8B-B14F-4D97-AF65-F5344CB8AC3E}">
        <p14:creationId xmlns:p14="http://schemas.microsoft.com/office/powerpoint/2010/main" val="3919121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2.3 </a:t>
            </a:r>
            <a:r>
              <a:rPr kumimoji="1" lang="zh-CN" altLang="en-US" dirty="0" smtClean="0"/>
              <a:t>支持向量机分类器</a:t>
            </a:r>
            <a:endParaRPr kumimoji="1" lang="zh-CN" altLang="en-US" dirty="0"/>
          </a:p>
        </p:txBody>
      </p:sp>
      <p:sp>
        <p:nvSpPr>
          <p:cNvPr id="6" name="文本框 5"/>
          <p:cNvSpPr txBox="1"/>
          <p:nvPr/>
        </p:nvSpPr>
        <p:spPr>
          <a:xfrm>
            <a:off x="536788" y="940498"/>
            <a:ext cx="11461924" cy="369332"/>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交叉检验测试分类模型精度</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942" y="1309830"/>
            <a:ext cx="8622619" cy="5365056"/>
          </a:xfrm>
          <a:prstGeom prst="rect">
            <a:avLst/>
          </a:prstGeom>
        </p:spPr>
      </p:pic>
      <p:sp>
        <p:nvSpPr>
          <p:cNvPr id="3" name="矩形 2"/>
          <p:cNvSpPr/>
          <p:nvPr/>
        </p:nvSpPr>
        <p:spPr>
          <a:xfrm>
            <a:off x="1415845" y="4748981"/>
            <a:ext cx="2507226" cy="17108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933" y="1289809"/>
            <a:ext cx="9392133" cy="5385077"/>
          </a:xfrm>
          <a:prstGeom prst="rect">
            <a:avLst/>
          </a:prstGeom>
        </p:spPr>
      </p:pic>
      <p:sp>
        <p:nvSpPr>
          <p:cNvPr id="8" name="矩形 7"/>
          <p:cNvSpPr/>
          <p:nvPr/>
        </p:nvSpPr>
        <p:spPr>
          <a:xfrm>
            <a:off x="1399933" y="4670323"/>
            <a:ext cx="2729615" cy="15534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281948" y="2059857"/>
            <a:ext cx="6510118" cy="18730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9933" y="1393323"/>
            <a:ext cx="9480755" cy="5301583"/>
          </a:xfrm>
          <a:prstGeom prst="rect">
            <a:avLst/>
          </a:prstGeom>
        </p:spPr>
      </p:pic>
    </p:spTree>
    <p:extLst>
      <p:ext uri="{BB962C8B-B14F-4D97-AF65-F5344CB8AC3E}">
        <p14:creationId xmlns:p14="http://schemas.microsoft.com/office/powerpoint/2010/main" val="88290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谢谢大家！</a:t>
            </a:r>
            <a:endParaRPr kumimoji="1" lang="zh-CN" altLang="en-US" dirty="0"/>
          </a:p>
        </p:txBody>
      </p:sp>
      <p:sp>
        <p:nvSpPr>
          <p:cNvPr id="3" name="文本占位符 2"/>
          <p:cNvSpPr>
            <a:spLocks noGrp="1"/>
          </p:cNvSpPr>
          <p:nvPr>
            <p:ph type="body" sz="half" idx="2"/>
          </p:nvPr>
        </p:nvSpPr>
        <p:spPr>
          <a:xfrm>
            <a:off x="1571603" y="4357694"/>
            <a:ext cx="8707514" cy="804862"/>
          </a:xfrm>
        </p:spPr>
        <p:txBody>
          <a:bodyPr/>
          <a:lstStyle/>
          <a:p>
            <a:pPr algn="ctr"/>
            <a:r>
              <a:rPr kumimoji="1" lang="zh-CN" altLang="en-US" dirty="0" smtClean="0"/>
              <a:t>解峥</a:t>
            </a:r>
            <a:r>
              <a:rPr kumimoji="1" lang="en-US" altLang="zh-CN" dirty="0" smtClean="0"/>
              <a:t>,xiezheng@buaa.edu.cn</a:t>
            </a:r>
            <a:endParaRPr kumimoji="1" lang="zh-CN" altLang="en-US" dirty="0"/>
          </a:p>
        </p:txBody>
      </p:sp>
    </p:spTree>
    <p:extLst>
      <p:ext uri="{BB962C8B-B14F-4D97-AF65-F5344CB8AC3E}">
        <p14:creationId xmlns:p14="http://schemas.microsoft.com/office/powerpoint/2010/main" val="332557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Assignment 2</a:t>
            </a:r>
            <a:endParaRPr kumimoji="1" lang="zh-CN" altLang="en-US" dirty="0"/>
          </a:p>
        </p:txBody>
      </p:sp>
      <p:sp>
        <p:nvSpPr>
          <p:cNvPr id="6" name="文本框 5"/>
          <p:cNvSpPr txBox="1"/>
          <p:nvPr/>
        </p:nvSpPr>
        <p:spPr>
          <a:xfrm>
            <a:off x="1510181" y="2759466"/>
            <a:ext cx="11461924" cy="369332"/>
          </a:xfrm>
          <a:prstGeom prst="rect">
            <a:avLst/>
          </a:prstGeom>
          <a:noFill/>
        </p:spPr>
        <p:txBody>
          <a:bodyPr wrap="square" rtlCol="0">
            <a:spAutoFit/>
          </a:bodyPr>
          <a:lstStyle/>
          <a:p>
            <a:pPr>
              <a:spcBef>
                <a:spcPts val="600"/>
              </a:spcBef>
              <a:spcAft>
                <a:spcPts val="600"/>
              </a:spcAft>
            </a:pP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Q1:</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通过对电子书阅读器销售数据的探索，你还发现了哪些有趣的现象？是如何发现的？</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4392605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Assignment 2</a:t>
            </a:r>
            <a:endParaRPr kumimoji="1" lang="zh-CN" altLang="en-US" dirty="0"/>
          </a:p>
        </p:txBody>
      </p:sp>
      <p:sp>
        <p:nvSpPr>
          <p:cNvPr id="6" name="文本框 5"/>
          <p:cNvSpPr txBox="1"/>
          <p:nvPr/>
        </p:nvSpPr>
        <p:spPr>
          <a:xfrm>
            <a:off x="418800" y="805066"/>
            <a:ext cx="10544168" cy="5370701"/>
          </a:xfrm>
          <a:prstGeom prst="rect">
            <a:avLst/>
          </a:prstGeom>
          <a:noFill/>
        </p:spPr>
        <p:txBody>
          <a:bodyPr wrap="square" rtlCol="0">
            <a:spAutoFit/>
          </a:bodyPr>
          <a:lstStyle/>
          <a:p>
            <a:pPr>
              <a:spcBef>
                <a:spcPts val="600"/>
              </a:spcBef>
              <a:spcAft>
                <a:spcPts val="600"/>
              </a:spcAft>
            </a:pP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Q2:Titanic</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数据集说明：</a:t>
            </a:r>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Titanic</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数据集共包含</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1308</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名泰坦尼克号乘客的信息。数据集分为了两部分：</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Titanic Training</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和</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Titanic Unlabeled</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buFontTx/>
              <a:buChar char="-"/>
            </a:pP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Titanic Training</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：包含</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916</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条记录，每条记录拥有乘客是否存活下来的标签（</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Survived</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）字段。</a:t>
            </a:r>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buFontTx/>
              <a:buChar char="-"/>
            </a:pP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Titanic Unlabeled</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：包含</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392</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条记录，每条记录没有乘客是否存活下来的标签字段。</a:t>
            </a:r>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两个数据集除了在上述字段不同外，其余字段均相同，包括：</a:t>
            </a:r>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1</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Age:</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乘客年龄。</a:t>
            </a:r>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2</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Passenger Class:</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乘客船舱等级。</a:t>
            </a:r>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3</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Sex:</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乘客性别。</a:t>
            </a:r>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4</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No of Sibling or Spouses on Board:</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在船上的兄弟姐妹或配偶人数。</a:t>
            </a:r>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5</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No of parents or Children on Board:</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在船上的父母或孩子人数。</a:t>
            </a:r>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6</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sz="1600" b="1" dirty="0">
                <a:solidFill>
                  <a:schemeClr val="accent1">
                    <a:lumMod val="50000"/>
                  </a:schemeClr>
                </a:solidFill>
                <a:latin typeface="Times New Roman" panose="02020603050405020304" pitchFamily="18" charset="0"/>
                <a:ea typeface="微软雅黑" panose="020B0503020204020204" pitchFamily="34" charset="-122"/>
              </a:rPr>
              <a:t>Passenger Fare:</a:t>
            </a:r>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船票价格。</a:t>
            </a:r>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r>
              <a:rPr lang="zh-CN" altLang="en-US" sz="1600" b="1" dirty="0">
                <a:solidFill>
                  <a:schemeClr val="accent1">
                    <a:lumMod val="50000"/>
                  </a:schemeClr>
                </a:solidFill>
                <a:latin typeface="Times New Roman" panose="02020603050405020304" pitchFamily="18" charset="0"/>
                <a:ea typeface="微软雅黑" panose="020B0503020204020204" pitchFamily="34" charset="-122"/>
              </a:rPr>
              <a:t>我们的目标是通过分析乘客的信息，判断乘客是否存活</a:t>
            </a:r>
            <a:r>
              <a:rPr lang="zh-CN" altLang="en-US" sz="1600" b="1" dirty="0" smtClean="0">
                <a:solidFill>
                  <a:schemeClr val="accent1">
                    <a:lumMod val="50000"/>
                  </a:schemeClr>
                </a:solidFill>
                <a:latin typeface="Times New Roman" panose="02020603050405020304" pitchFamily="18" charset="0"/>
                <a:ea typeface="微软雅黑" panose="020B0503020204020204" pitchFamily="34" charset="-122"/>
              </a:rPr>
              <a:t>下来</a:t>
            </a:r>
            <a:r>
              <a:rPr lang="en-US" altLang="zh-CN" sz="1600" b="1"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sz="1600" b="1" dirty="0" smtClean="0">
                <a:solidFill>
                  <a:schemeClr val="accent1">
                    <a:lumMod val="50000"/>
                  </a:schemeClr>
                </a:solidFill>
                <a:latin typeface="Times New Roman" panose="02020603050405020304" pitchFamily="18" charset="0"/>
                <a:ea typeface="微软雅黑" panose="020B0503020204020204" pitchFamily="34" charset="-122"/>
              </a:rPr>
              <a:t>即</a:t>
            </a:r>
            <a:r>
              <a:rPr lang="en-US" altLang="zh-CN" sz="1600" b="1" dirty="0" smtClean="0">
                <a:solidFill>
                  <a:schemeClr val="accent1">
                    <a:lumMod val="50000"/>
                  </a:schemeClr>
                </a:solidFill>
                <a:latin typeface="Times New Roman" panose="02020603050405020304" pitchFamily="18" charset="0"/>
                <a:ea typeface="微软雅黑" panose="020B0503020204020204" pitchFamily="34" charset="-122"/>
              </a:rPr>
              <a:t>Survived</a:t>
            </a:r>
            <a:r>
              <a:rPr lang="zh-CN" altLang="en-US" sz="1600" b="1" dirty="0" smtClean="0">
                <a:solidFill>
                  <a:schemeClr val="accent1">
                    <a:lumMod val="50000"/>
                  </a:schemeClr>
                </a:solidFill>
                <a:latin typeface="Times New Roman" panose="02020603050405020304" pitchFamily="18" charset="0"/>
                <a:ea typeface="微软雅黑" panose="020B0503020204020204" pitchFamily="34" charset="-122"/>
              </a:rPr>
              <a:t>字段为分类标签</a:t>
            </a:r>
            <a:r>
              <a:rPr lang="en-US" altLang="zh-CN" sz="1600" b="1"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sz="1600" b="1" dirty="0" smtClean="0">
                <a:solidFill>
                  <a:schemeClr val="accent1">
                    <a:lumMod val="50000"/>
                  </a:schemeClr>
                </a:solidFill>
                <a:latin typeface="Times New Roman" panose="02020603050405020304" pitchFamily="18" charset="0"/>
                <a:ea typeface="微软雅黑" panose="020B0503020204020204" pitchFamily="34" charset="-122"/>
              </a:rPr>
              <a:t>。</a:t>
            </a:r>
            <a:endParaRPr lang="en-US" altLang="zh-CN" sz="1600" b="1" dirty="0" smtClean="0">
              <a:solidFill>
                <a:schemeClr val="accent1">
                  <a:lumMod val="50000"/>
                </a:schemeClr>
              </a:solidFill>
              <a:latin typeface="Times New Roman" panose="02020603050405020304" pitchFamily="18" charset="0"/>
              <a:ea typeface="微软雅黑" panose="020B0503020204020204" pitchFamily="34" charset="-122"/>
            </a:endParaRPr>
          </a:p>
          <a:p>
            <a:endParaRPr lang="en-US" altLang="zh-CN" sz="1600" b="1" dirty="0">
              <a:solidFill>
                <a:schemeClr val="accent1">
                  <a:lumMod val="50000"/>
                </a:schemeClr>
              </a:solidFill>
              <a:latin typeface="Times New Roman" panose="02020603050405020304" pitchFamily="18" charset="0"/>
              <a:ea typeface="微软雅黑" panose="020B0503020204020204" pitchFamily="34" charset="-122"/>
            </a:endParaRPr>
          </a:p>
          <a:p>
            <a:r>
              <a:rPr lang="zh-CN" altLang="en-US" sz="1600" b="1" dirty="0" smtClean="0">
                <a:solidFill>
                  <a:srgbClr val="FF0000"/>
                </a:solidFill>
                <a:latin typeface="Times New Roman" panose="02020603050405020304" pitchFamily="18" charset="0"/>
                <a:ea typeface="微软雅黑" panose="020B0503020204020204" pitchFamily="34" charset="-122"/>
              </a:rPr>
              <a:t>请</a:t>
            </a:r>
            <a:r>
              <a:rPr lang="zh-CN" altLang="en-US" sz="1600" b="1" dirty="0">
                <a:solidFill>
                  <a:srgbClr val="FF0000"/>
                </a:solidFill>
                <a:latin typeface="Times New Roman" panose="02020603050405020304" pitchFamily="18" charset="0"/>
                <a:ea typeface="微软雅黑" panose="020B0503020204020204" pitchFamily="34" charset="-122"/>
              </a:rPr>
              <a:t>使用</a:t>
            </a:r>
            <a:r>
              <a:rPr lang="en-US" altLang="zh-CN" sz="1600" b="1" dirty="0" err="1" smtClean="0">
                <a:solidFill>
                  <a:srgbClr val="FF0000"/>
                </a:solidFill>
                <a:latin typeface="Times New Roman" panose="02020603050405020304" pitchFamily="18" charset="0"/>
                <a:ea typeface="微软雅黑" panose="020B0503020204020204" pitchFamily="34" charset="-122"/>
              </a:rPr>
              <a:t>RapidMiner</a:t>
            </a:r>
            <a:r>
              <a:rPr lang="zh-CN" altLang="en-US" sz="1600" b="1" dirty="0" smtClean="0">
                <a:solidFill>
                  <a:srgbClr val="FF0000"/>
                </a:solidFill>
                <a:latin typeface="Times New Roman" panose="02020603050405020304" pitchFamily="18" charset="0"/>
                <a:ea typeface="微软雅黑" panose="020B0503020204020204" pitchFamily="34" charset="-122"/>
              </a:rPr>
              <a:t>中</a:t>
            </a:r>
            <a:r>
              <a:rPr lang="zh-CN" altLang="en-US" sz="1600" b="1" dirty="0">
                <a:solidFill>
                  <a:srgbClr val="FF0000"/>
                </a:solidFill>
                <a:latin typeface="Times New Roman" panose="02020603050405020304" pitchFamily="18" charset="0"/>
                <a:ea typeface="微软雅黑" panose="020B0503020204020204" pitchFamily="34" charset="-122"/>
              </a:rPr>
              <a:t>提供</a:t>
            </a:r>
            <a:r>
              <a:rPr lang="zh-CN" altLang="en-US" sz="1600" b="1" dirty="0" smtClean="0">
                <a:solidFill>
                  <a:srgbClr val="FF0000"/>
                </a:solidFill>
                <a:latin typeface="Times New Roman" panose="02020603050405020304" pitchFamily="18" charset="0"/>
                <a:ea typeface="微软雅黑" panose="020B0503020204020204" pitchFamily="34" charset="-122"/>
              </a:rPr>
              <a:t>的</a:t>
            </a:r>
            <a:r>
              <a:rPr lang="en-US" altLang="zh-CN" sz="1600" b="1" dirty="0" smtClean="0">
                <a:solidFill>
                  <a:srgbClr val="FF0000"/>
                </a:solidFill>
                <a:latin typeface="Times New Roman" panose="02020603050405020304" pitchFamily="18" charset="0"/>
                <a:ea typeface="微软雅黑" panose="020B0503020204020204" pitchFamily="34" charset="-122"/>
              </a:rPr>
              <a:t>Titanic Training</a:t>
            </a:r>
            <a:r>
              <a:rPr lang="zh-CN" altLang="en-US" sz="1600" b="1" dirty="0" smtClean="0">
                <a:solidFill>
                  <a:srgbClr val="FF0000"/>
                </a:solidFill>
                <a:latin typeface="Times New Roman" panose="02020603050405020304" pitchFamily="18" charset="0"/>
                <a:ea typeface="微软雅黑" panose="020B0503020204020204" pitchFamily="34" charset="-122"/>
              </a:rPr>
              <a:t>数据</a:t>
            </a:r>
            <a:r>
              <a:rPr lang="zh-CN" altLang="en-US" sz="1600" b="1" dirty="0">
                <a:solidFill>
                  <a:srgbClr val="FF0000"/>
                </a:solidFill>
                <a:latin typeface="Times New Roman" panose="02020603050405020304" pitchFamily="18" charset="0"/>
                <a:ea typeface="微软雅黑" panose="020B0503020204020204" pitchFamily="34" charset="-122"/>
              </a:rPr>
              <a:t>集（数据集位于</a:t>
            </a:r>
            <a:r>
              <a:rPr lang="en-US" altLang="zh-CN" sz="1600" b="1" dirty="0">
                <a:solidFill>
                  <a:srgbClr val="FF0000"/>
                </a:solidFill>
                <a:latin typeface="Times New Roman" panose="02020603050405020304" pitchFamily="18" charset="0"/>
                <a:ea typeface="微软雅黑" panose="020B0503020204020204" pitchFamily="34" charset="-122"/>
              </a:rPr>
              <a:t>Repositories</a:t>
            </a:r>
            <a:r>
              <a:rPr lang="zh-CN" altLang="en-US" sz="1600" b="1" dirty="0">
                <a:solidFill>
                  <a:srgbClr val="FF0000"/>
                </a:solidFill>
                <a:latin typeface="Times New Roman" panose="02020603050405020304" pitchFamily="18" charset="0"/>
                <a:ea typeface="微软雅黑" panose="020B0503020204020204" pitchFamily="34" charset="-122"/>
              </a:rPr>
              <a:t>面板</a:t>
            </a:r>
            <a:r>
              <a:rPr lang="en-US" altLang="zh-CN" sz="1600" b="1" dirty="0">
                <a:solidFill>
                  <a:srgbClr val="FF0000"/>
                </a:solidFill>
                <a:latin typeface="Times New Roman" panose="02020603050405020304" pitchFamily="18" charset="0"/>
                <a:ea typeface="微软雅黑" panose="020B0503020204020204" pitchFamily="34" charset="-122"/>
              </a:rPr>
              <a:t>-&gt;Samples-&gt;data</a:t>
            </a:r>
            <a:r>
              <a:rPr lang="zh-CN" altLang="en-US" sz="1600" b="1" dirty="0">
                <a:solidFill>
                  <a:srgbClr val="FF0000"/>
                </a:solidFill>
                <a:latin typeface="Times New Roman" panose="02020603050405020304" pitchFamily="18" charset="0"/>
                <a:ea typeface="微软雅黑" panose="020B0503020204020204" pitchFamily="34" charset="-122"/>
              </a:rPr>
              <a:t>中）</a:t>
            </a:r>
            <a:r>
              <a:rPr lang="zh-CN" altLang="en-US" sz="1600" b="1" dirty="0" smtClean="0">
                <a:solidFill>
                  <a:srgbClr val="FF0000"/>
                </a:solidFill>
                <a:latin typeface="Times New Roman" panose="02020603050405020304" pitchFamily="18" charset="0"/>
                <a:ea typeface="微软雅黑" panose="020B0503020204020204" pitchFamily="34" charset="-122"/>
              </a:rPr>
              <a:t>做</a:t>
            </a:r>
            <a:r>
              <a:rPr lang="zh-CN" altLang="en-US" sz="1600" b="1" dirty="0">
                <a:solidFill>
                  <a:srgbClr val="FF0000"/>
                </a:solidFill>
                <a:latin typeface="Times New Roman" panose="02020603050405020304" pitchFamily="18" charset="0"/>
                <a:ea typeface="微软雅黑" panose="020B0503020204020204" pitchFamily="34" charset="-122"/>
              </a:rPr>
              <a:t>决策树模型的构建，</a:t>
            </a:r>
            <a:r>
              <a:rPr lang="zh-CN" altLang="en-US" sz="1600" b="1" dirty="0" smtClean="0">
                <a:solidFill>
                  <a:srgbClr val="FF0000"/>
                </a:solidFill>
                <a:latin typeface="Times New Roman" panose="02020603050405020304" pitchFamily="18" charset="0"/>
                <a:ea typeface="微软雅黑" panose="020B0503020204020204" pitchFamily="34" charset="-122"/>
              </a:rPr>
              <a:t>用</a:t>
            </a:r>
            <a:r>
              <a:rPr lang="en-US" altLang="zh-CN" sz="1600" b="1" dirty="0" smtClean="0">
                <a:solidFill>
                  <a:srgbClr val="FF0000"/>
                </a:solidFill>
                <a:latin typeface="Times New Roman" panose="02020603050405020304" pitchFamily="18" charset="0"/>
                <a:ea typeface="微软雅黑" panose="020B0503020204020204" pitchFamily="34" charset="-122"/>
              </a:rPr>
              <a:t>Titanic Unlabeled</a:t>
            </a:r>
            <a:r>
              <a:rPr lang="zh-CN" altLang="en-US" sz="1600" b="1" dirty="0" smtClean="0">
                <a:solidFill>
                  <a:srgbClr val="FF0000"/>
                </a:solidFill>
                <a:latin typeface="Times New Roman" panose="02020603050405020304" pitchFamily="18" charset="0"/>
                <a:ea typeface="微软雅黑" panose="020B0503020204020204" pitchFamily="34" charset="-122"/>
              </a:rPr>
              <a:t>数据</a:t>
            </a:r>
            <a:r>
              <a:rPr lang="zh-CN" altLang="en-US" sz="1600" b="1" dirty="0">
                <a:solidFill>
                  <a:srgbClr val="FF0000"/>
                </a:solidFill>
                <a:latin typeface="Times New Roman" panose="02020603050405020304" pitchFamily="18" charset="0"/>
                <a:ea typeface="微软雅黑" panose="020B0503020204020204" pitchFamily="34" charset="-122"/>
              </a:rPr>
              <a:t>集做决策树模型的检验</a:t>
            </a:r>
            <a:r>
              <a:rPr lang="zh-CN" altLang="en-US" sz="1600" b="1" dirty="0" smtClean="0">
                <a:solidFill>
                  <a:srgbClr val="FF0000"/>
                </a:solidFill>
                <a:latin typeface="Times New Roman" panose="02020603050405020304" pitchFamily="18" charset="0"/>
                <a:ea typeface="微软雅黑" panose="020B0503020204020204" pitchFamily="34" charset="-122"/>
              </a:rPr>
              <a:t>预测。</a:t>
            </a:r>
            <a:endParaRPr lang="en-US" altLang="zh-CN" sz="1600" b="1" dirty="0" smtClean="0">
              <a:solidFill>
                <a:srgbClr val="FF0000"/>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Ø"/>
            </a:pPr>
            <a:r>
              <a:rPr lang="zh-CN" altLang="en-US" sz="1600" b="1" dirty="0" smtClean="0">
                <a:solidFill>
                  <a:srgbClr val="FF0000"/>
                </a:solidFill>
                <a:latin typeface="Times New Roman" panose="02020603050405020304" pitchFamily="18" charset="0"/>
                <a:ea typeface="微软雅黑" panose="020B0503020204020204" pitchFamily="34" charset="-122"/>
              </a:rPr>
              <a:t>请对</a:t>
            </a:r>
            <a:r>
              <a:rPr lang="en-US" altLang="zh-CN" sz="1600" b="1" dirty="0" smtClean="0">
                <a:solidFill>
                  <a:srgbClr val="FF0000"/>
                </a:solidFill>
                <a:latin typeface="Times New Roman" panose="02020603050405020304" pitchFamily="18" charset="0"/>
                <a:ea typeface="微软雅黑" panose="020B0503020204020204" pitchFamily="34" charset="-122"/>
              </a:rPr>
              <a:t>Titanic Training</a:t>
            </a:r>
            <a:r>
              <a:rPr lang="zh-CN" altLang="en-US" sz="1600" b="1" dirty="0" smtClean="0">
                <a:solidFill>
                  <a:srgbClr val="FF0000"/>
                </a:solidFill>
                <a:latin typeface="Times New Roman" panose="02020603050405020304" pitchFamily="18" charset="0"/>
                <a:ea typeface="微软雅黑" panose="020B0503020204020204" pitchFamily="34" charset="-122"/>
              </a:rPr>
              <a:t>数据集进行数据探索，并详细阐述步骤以及结果。</a:t>
            </a:r>
            <a:endParaRPr lang="en-US" altLang="zh-CN" sz="1600" b="1" dirty="0" smtClean="0">
              <a:solidFill>
                <a:srgbClr val="FF0000"/>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Ø"/>
            </a:pPr>
            <a:r>
              <a:rPr lang="zh-CN" altLang="en-US" sz="1600" b="1" dirty="0" smtClean="0">
                <a:solidFill>
                  <a:srgbClr val="FF0000"/>
                </a:solidFill>
                <a:latin typeface="Times New Roman" panose="02020603050405020304" pitchFamily="18" charset="0"/>
                <a:ea typeface="微软雅黑" panose="020B0503020204020204" pitchFamily="34" charset="-122"/>
              </a:rPr>
              <a:t>请</a:t>
            </a:r>
            <a:r>
              <a:rPr lang="zh-CN" altLang="en-US" sz="1600" b="1" dirty="0">
                <a:solidFill>
                  <a:srgbClr val="FF0000"/>
                </a:solidFill>
                <a:latin typeface="Times New Roman" panose="02020603050405020304" pitchFamily="18" charset="0"/>
                <a:ea typeface="微软雅黑" panose="020B0503020204020204" pitchFamily="34" charset="-122"/>
              </a:rPr>
              <a:t>给</a:t>
            </a:r>
            <a:r>
              <a:rPr lang="zh-CN" altLang="en-US" sz="1600" b="1" dirty="0" smtClean="0">
                <a:solidFill>
                  <a:srgbClr val="FF0000"/>
                </a:solidFill>
                <a:latin typeface="Times New Roman" panose="02020603050405020304" pitchFamily="18" charset="0"/>
                <a:ea typeface="微软雅黑" panose="020B0503020204020204" pitchFamily="34" charset="-122"/>
              </a:rPr>
              <a:t>出决策树模型构建以及</a:t>
            </a:r>
            <a:r>
              <a:rPr lang="en-US" altLang="zh-CN" sz="1600" b="1" dirty="0" smtClean="0">
                <a:solidFill>
                  <a:srgbClr val="FF0000"/>
                </a:solidFill>
                <a:latin typeface="Times New Roman" panose="02020603050405020304" pitchFamily="18" charset="0"/>
                <a:ea typeface="微软雅黑" panose="020B0503020204020204" pitchFamily="34" charset="-122"/>
              </a:rPr>
              <a:t>Titanic Unlabeled</a:t>
            </a:r>
            <a:r>
              <a:rPr lang="zh-CN" altLang="en-US" sz="1600" b="1" dirty="0" smtClean="0">
                <a:solidFill>
                  <a:srgbClr val="FF0000"/>
                </a:solidFill>
                <a:latin typeface="Times New Roman" panose="02020603050405020304" pitchFamily="18" charset="0"/>
                <a:ea typeface="微软雅黑" panose="020B0503020204020204" pitchFamily="34" charset="-122"/>
              </a:rPr>
              <a:t>数据集检验预测的详细步骤，并针对构建的决策树说明你有哪些发现（例如：哪些人更可能是幸存者）。</a:t>
            </a:r>
            <a:endParaRPr lang="en-US" altLang="zh-CN" sz="1600" b="1" dirty="0" smtClean="0">
              <a:solidFill>
                <a:srgbClr val="FF0000"/>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Ø"/>
            </a:pPr>
            <a:r>
              <a:rPr lang="zh-CN" altLang="en-US" sz="1600" b="1" dirty="0">
                <a:solidFill>
                  <a:srgbClr val="FF0000"/>
                </a:solidFill>
                <a:latin typeface="Times New Roman" panose="02020603050405020304" pitchFamily="18" charset="0"/>
                <a:ea typeface="微软雅黑" panose="020B0503020204020204" pitchFamily="34" charset="-122"/>
              </a:rPr>
              <a:t>运用五折交叉检验方法，在</a:t>
            </a:r>
            <a:r>
              <a:rPr lang="en-US" altLang="zh-CN" sz="1600" b="1" dirty="0">
                <a:solidFill>
                  <a:srgbClr val="FF0000"/>
                </a:solidFill>
                <a:latin typeface="Times New Roman" panose="02020603050405020304" pitchFamily="18" charset="0"/>
                <a:ea typeface="微软雅黑" panose="020B0503020204020204" pitchFamily="34" charset="-122"/>
              </a:rPr>
              <a:t>Titanic Training</a:t>
            </a:r>
            <a:r>
              <a:rPr lang="zh-CN" altLang="en-US" sz="1600" b="1" dirty="0">
                <a:solidFill>
                  <a:srgbClr val="FF0000"/>
                </a:solidFill>
                <a:latin typeface="Times New Roman" panose="02020603050405020304" pitchFamily="18" charset="0"/>
                <a:ea typeface="微软雅黑" panose="020B0503020204020204" pitchFamily="34" charset="-122"/>
              </a:rPr>
              <a:t>数据集上对决策树模型的分类效果进行评估，并给出具体步骤和评估结果</a:t>
            </a:r>
            <a:r>
              <a:rPr lang="zh-CN" altLang="en-US" sz="1600" b="1" dirty="0" smtClean="0">
                <a:solidFill>
                  <a:srgbClr val="FF0000"/>
                </a:solidFill>
                <a:latin typeface="Times New Roman" panose="02020603050405020304" pitchFamily="18" charset="0"/>
                <a:ea typeface="微软雅黑" panose="020B0503020204020204" pitchFamily="34" charset="-122"/>
              </a:rPr>
              <a:t>。</a:t>
            </a:r>
            <a:endParaRPr lang="en-US" altLang="zh-CN" sz="1600" b="1" dirty="0">
              <a:solidFill>
                <a:srgbClr val="FF0000"/>
              </a:solidFill>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Ø"/>
            </a:pPr>
            <a:r>
              <a:rPr lang="zh-CN" altLang="en-US" sz="1600" b="1" dirty="0" smtClean="0">
                <a:solidFill>
                  <a:srgbClr val="FF0000"/>
                </a:solidFill>
                <a:latin typeface="Times New Roman" panose="02020603050405020304" pitchFamily="18" charset="0"/>
                <a:ea typeface="微软雅黑" panose="020B0503020204020204" pitchFamily="34" charset="-122"/>
              </a:rPr>
              <a:t>通过</a:t>
            </a:r>
            <a:r>
              <a:rPr lang="zh-CN" altLang="en-US" sz="1600" b="1" dirty="0">
                <a:solidFill>
                  <a:srgbClr val="FF0000"/>
                </a:solidFill>
                <a:latin typeface="Times New Roman" panose="02020603050405020304" pitchFamily="18" charset="0"/>
                <a:ea typeface="微软雅黑" panose="020B0503020204020204" pitchFamily="34" charset="-122"/>
              </a:rPr>
              <a:t>设置决策树</a:t>
            </a:r>
            <a:r>
              <a:rPr lang="zh-CN" altLang="en-US" sz="1600" b="1" dirty="0" smtClean="0">
                <a:solidFill>
                  <a:srgbClr val="FF0000"/>
                </a:solidFill>
                <a:latin typeface="Times New Roman" panose="02020603050405020304" pitchFamily="18" charset="0"/>
                <a:ea typeface="微软雅黑" panose="020B0503020204020204" pitchFamily="34" charset="-122"/>
              </a:rPr>
              <a:t>操作符</a:t>
            </a:r>
            <a:r>
              <a:rPr lang="en-US" altLang="zh-CN" sz="1600" b="1" dirty="0" smtClean="0">
                <a:solidFill>
                  <a:srgbClr val="FF0000"/>
                </a:solidFill>
                <a:latin typeface="Times New Roman" panose="02020603050405020304" pitchFamily="18" charset="0"/>
                <a:ea typeface="微软雅黑" panose="020B0503020204020204" pitchFamily="34" charset="-122"/>
              </a:rPr>
              <a:t>criterion</a:t>
            </a:r>
            <a:r>
              <a:rPr lang="zh-CN" altLang="en-US" sz="1600" b="1" dirty="0" smtClean="0">
                <a:solidFill>
                  <a:srgbClr val="FF0000"/>
                </a:solidFill>
                <a:latin typeface="Times New Roman" panose="02020603050405020304" pitchFamily="18" charset="0"/>
                <a:ea typeface="微软雅黑" panose="020B0503020204020204" pitchFamily="34" charset="-122"/>
              </a:rPr>
              <a:t>参数（</a:t>
            </a:r>
            <a:r>
              <a:rPr lang="en-US" altLang="zh-CN" sz="1600" b="1" dirty="0" err="1">
                <a:solidFill>
                  <a:srgbClr val="FF0000"/>
                </a:solidFill>
                <a:latin typeface="Times New Roman" panose="02020603050405020304" pitchFamily="18" charset="0"/>
                <a:ea typeface="微软雅黑" panose="020B0503020204020204" pitchFamily="34" charset="-122"/>
              </a:rPr>
              <a:t>gain_ratio</a:t>
            </a:r>
            <a:r>
              <a:rPr lang="zh-CN" altLang="en-US" sz="1600" b="1" dirty="0">
                <a:solidFill>
                  <a:srgbClr val="FF0000"/>
                </a:solidFill>
                <a:latin typeface="Times New Roman" panose="02020603050405020304" pitchFamily="18" charset="0"/>
                <a:ea typeface="微软雅黑" panose="020B0503020204020204" pitchFamily="34" charset="-122"/>
              </a:rPr>
              <a:t>、</a:t>
            </a:r>
            <a:r>
              <a:rPr lang="en-US" altLang="zh-CN" sz="1600" b="1" dirty="0" err="1">
                <a:solidFill>
                  <a:srgbClr val="FF0000"/>
                </a:solidFill>
                <a:latin typeface="Times New Roman" panose="02020603050405020304" pitchFamily="18" charset="0"/>
                <a:ea typeface="微软雅黑" panose="020B0503020204020204" pitchFamily="34" charset="-122"/>
              </a:rPr>
              <a:t>gini_index</a:t>
            </a:r>
            <a:r>
              <a:rPr lang="zh-CN" altLang="en-US" sz="1600" b="1" dirty="0" smtClean="0">
                <a:solidFill>
                  <a:srgbClr val="FF0000"/>
                </a:solidFill>
                <a:latin typeface="Times New Roman" panose="02020603050405020304" pitchFamily="18" charset="0"/>
                <a:ea typeface="微软雅黑" panose="020B0503020204020204" pitchFamily="34" charset="-122"/>
              </a:rPr>
              <a:t>），比较不同参数下决策树模型</a:t>
            </a:r>
            <a:r>
              <a:rPr lang="zh-CN" altLang="en-US" sz="1600" b="1" dirty="0">
                <a:solidFill>
                  <a:srgbClr val="FF0000"/>
                </a:solidFill>
                <a:latin typeface="Times New Roman" panose="02020603050405020304" pitchFamily="18" charset="0"/>
                <a:ea typeface="微软雅黑" panose="020B0503020204020204" pitchFamily="34" charset="-122"/>
              </a:rPr>
              <a:t>的区别</a:t>
            </a:r>
            <a:r>
              <a:rPr lang="zh-CN" altLang="en-US" b="1" dirty="0" smtClean="0">
                <a:solidFill>
                  <a:srgbClr val="FF0000"/>
                </a:solidFill>
                <a:latin typeface="Times New Roman" panose="02020603050405020304" pitchFamily="18" charset="0"/>
                <a:ea typeface="微软雅黑" panose="020B0503020204020204" pitchFamily="34" charset="-122"/>
              </a:rPr>
              <a:t>。</a:t>
            </a:r>
            <a:endParaRPr lang="en-US" altLang="zh-CN" b="1" dirty="0" smtClean="0">
              <a:solidFill>
                <a:srgbClr val="FF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31616442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1 </a:t>
            </a:r>
            <a:r>
              <a:rPr kumimoji="1" lang="zh-CN" altLang="en-US" dirty="0" smtClean="0"/>
              <a:t>决策树分类器</a:t>
            </a:r>
            <a:endParaRPr kumimoji="1" lang="zh-CN" altLang="en-US" dirty="0"/>
          </a:p>
        </p:txBody>
      </p:sp>
    </p:spTree>
    <p:extLst>
      <p:ext uri="{BB962C8B-B14F-4D97-AF65-F5344CB8AC3E}">
        <p14:creationId xmlns:p14="http://schemas.microsoft.com/office/powerpoint/2010/main" val="2837961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1.1 </a:t>
            </a:r>
            <a:r>
              <a:rPr kumimoji="1" lang="zh-CN" altLang="en-US" dirty="0"/>
              <a:t>问题</a:t>
            </a:r>
          </a:p>
        </p:txBody>
      </p:sp>
      <p:sp>
        <p:nvSpPr>
          <p:cNvPr id="2" name="文本框 1"/>
          <p:cNvSpPr txBox="1"/>
          <p:nvPr/>
        </p:nvSpPr>
        <p:spPr>
          <a:xfrm>
            <a:off x="332566" y="1540329"/>
            <a:ext cx="6129879" cy="4278094"/>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en-US" altLang="zh-CN" dirty="0">
                <a:solidFill>
                  <a:schemeClr val="accent1">
                    <a:lumMod val="50000"/>
                  </a:schemeClr>
                </a:solidFill>
                <a:latin typeface="Times New Roman" panose="02020603050405020304" pitchFamily="18" charset="0"/>
                <a:ea typeface="微软雅黑" panose="020B0503020204020204" pitchFamily="34" charset="-122"/>
              </a:rPr>
              <a:t>Richard </a:t>
            </a:r>
            <a:r>
              <a:rPr lang="zh-CN" altLang="en-US" dirty="0">
                <a:solidFill>
                  <a:schemeClr val="accent1">
                    <a:lumMod val="50000"/>
                  </a:schemeClr>
                </a:solidFill>
                <a:latin typeface="Times New Roman" panose="02020603050405020304" pitchFamily="18" charset="0"/>
                <a:ea typeface="微软雅黑" panose="020B0503020204020204" pitchFamily="34" charset="-122"/>
              </a:rPr>
              <a:t>在一家大型网上零售公司工作。 他所在的公司</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即将</a:t>
            </a:r>
            <a:r>
              <a:rPr lang="zh-CN" altLang="en-US" dirty="0">
                <a:solidFill>
                  <a:schemeClr val="accent1">
                    <a:lumMod val="50000"/>
                  </a:schemeClr>
                </a:solidFill>
                <a:latin typeface="Times New Roman" panose="02020603050405020304" pitchFamily="18" charset="0"/>
                <a:ea typeface="微软雅黑" panose="020B0503020204020204" pitchFamily="34" charset="-122"/>
              </a:rPr>
              <a:t>推出</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下一代</a:t>
            </a:r>
            <a:r>
              <a:rPr lang="zh-CN" altLang="en-US" dirty="0">
                <a:solidFill>
                  <a:schemeClr val="accent1">
                    <a:lumMod val="50000"/>
                  </a:schemeClr>
                </a:solidFill>
                <a:latin typeface="Times New Roman" panose="02020603050405020304" pitchFamily="18" charset="0"/>
                <a:ea typeface="微软雅黑" panose="020B0503020204020204" pitchFamily="34" charset="-122"/>
              </a:rPr>
              <a:t>电子阅读器，并希望最大限度地提高营销活动的有效性。 </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spcAft>
                <a:spcPts val="600"/>
              </a:spcAft>
              <a:buFont typeface="Wingdings" panose="05000000000000000000" pitchFamily="2" charset="2"/>
              <a:buChar char="Ø"/>
            </a:pP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他们</a:t>
            </a:r>
            <a:r>
              <a:rPr lang="zh-CN" altLang="en-US" dirty="0">
                <a:solidFill>
                  <a:schemeClr val="accent1">
                    <a:lumMod val="50000"/>
                  </a:schemeClr>
                </a:solidFill>
                <a:latin typeface="Times New Roman" panose="02020603050405020304" pitchFamily="18" charset="0"/>
                <a:ea typeface="微软雅黑" panose="020B0503020204020204" pitchFamily="34" charset="-122"/>
              </a:rPr>
              <a:t>有许多客户，其中有些客户购买过公司前几代数字阅读器中</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的产品</a:t>
            </a:r>
            <a:r>
              <a:rPr lang="zh-CN" altLang="en-US" dirty="0">
                <a:solidFill>
                  <a:schemeClr val="accent1">
                    <a:lumMod val="50000"/>
                  </a:schemeClr>
                </a:solidFill>
                <a:latin typeface="Times New Roman" panose="02020603050405020304" pitchFamily="18" charset="0"/>
                <a:ea typeface="微软雅黑" panose="020B0503020204020204" pitchFamily="34" charset="-122"/>
              </a:rPr>
              <a:t>。 </a:t>
            </a:r>
            <a:r>
              <a:rPr lang="en-US" altLang="zh-CN" dirty="0">
                <a:solidFill>
                  <a:schemeClr val="accent1">
                    <a:lumMod val="50000"/>
                  </a:schemeClr>
                </a:solidFill>
                <a:latin typeface="Times New Roman" panose="02020603050405020304" pitchFamily="18" charset="0"/>
                <a:ea typeface="微软雅黑" panose="020B0503020204020204" pitchFamily="34" charset="-122"/>
              </a:rPr>
              <a:t>Richard </a:t>
            </a:r>
            <a:r>
              <a:rPr lang="zh-CN" altLang="en-US" dirty="0">
                <a:solidFill>
                  <a:schemeClr val="accent1">
                    <a:lumMod val="50000"/>
                  </a:schemeClr>
                </a:solidFill>
                <a:latin typeface="Times New Roman" panose="02020603050405020304" pitchFamily="18" charset="0"/>
                <a:ea typeface="微软雅黑" panose="020B0503020204020204" pitchFamily="34" charset="-122"/>
              </a:rPr>
              <a:t>注意到，在公司推出前一代产品时，有些人非常急于获得该产品，而其他人则似乎愿意等着过一段时间再购买。 </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他</a:t>
            </a:r>
            <a:r>
              <a:rPr lang="zh-CN" altLang="en-US" dirty="0">
                <a:solidFill>
                  <a:schemeClr val="accent1">
                    <a:lumMod val="50000"/>
                  </a:schemeClr>
                </a:solidFill>
                <a:latin typeface="Times New Roman" panose="02020603050405020304" pitchFamily="18" charset="0"/>
                <a:ea typeface="微软雅黑" panose="020B0503020204020204" pitchFamily="34" charset="-122"/>
              </a:rPr>
              <a:t>想知道是什么促使一些人在产品推出时立即抢购，而其他人的购买动力则要差一些</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spcAft>
                <a:spcPts val="600"/>
              </a:spcAft>
              <a:buFont typeface="Wingdings" panose="05000000000000000000" pitchFamily="2" charset="2"/>
              <a:buChar char="Ø"/>
            </a:pPr>
            <a:r>
              <a:rPr lang="zh-CN" altLang="en-US" dirty="0">
                <a:solidFill>
                  <a:schemeClr val="accent1">
                    <a:lumMod val="50000"/>
                  </a:schemeClr>
                </a:solidFill>
                <a:latin typeface="Times New Roman" panose="02020603050405020304" pitchFamily="18" charset="0"/>
                <a:ea typeface="微软雅黑" panose="020B0503020204020204" pitchFamily="34" charset="-122"/>
              </a:rPr>
              <a:t> </a:t>
            </a:r>
            <a:r>
              <a:rPr lang="en-US" altLang="zh-CN" dirty="0">
                <a:solidFill>
                  <a:schemeClr val="accent1">
                    <a:lumMod val="50000"/>
                  </a:schemeClr>
                </a:solidFill>
                <a:latin typeface="Times New Roman" panose="02020603050405020304" pitchFamily="18" charset="0"/>
                <a:ea typeface="微软雅黑" panose="020B0503020204020204" pitchFamily="34" charset="-122"/>
              </a:rPr>
              <a:t>Richard </a:t>
            </a:r>
            <a:r>
              <a:rPr lang="zh-CN" altLang="en-US" dirty="0">
                <a:solidFill>
                  <a:schemeClr val="accent1">
                    <a:lumMod val="50000"/>
                  </a:schemeClr>
                </a:solidFill>
                <a:latin typeface="Times New Roman" panose="02020603050405020304" pitchFamily="18" charset="0"/>
                <a:ea typeface="微软雅黑" panose="020B0503020204020204" pitchFamily="34" charset="-122"/>
              </a:rPr>
              <a:t>相信通过</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挖掘公司</a:t>
            </a:r>
            <a:r>
              <a:rPr lang="zh-CN" altLang="en-US" dirty="0">
                <a:solidFill>
                  <a:schemeClr val="accent1">
                    <a:lumMod val="50000"/>
                  </a:schemeClr>
                </a:solidFill>
                <a:latin typeface="Times New Roman" panose="02020603050405020304" pitchFamily="18" charset="0"/>
                <a:ea typeface="微软雅黑" panose="020B0503020204020204" pitchFamily="34" charset="-122"/>
              </a:rPr>
              <a:t>网站</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上</a:t>
            </a:r>
            <a:r>
              <a:rPr lang="zh-CN" altLang="en-US" dirty="0">
                <a:solidFill>
                  <a:schemeClr val="accent1">
                    <a:lumMod val="50000"/>
                  </a:schemeClr>
                </a:solidFill>
                <a:latin typeface="Times New Roman" panose="02020603050405020304" pitchFamily="18" charset="0"/>
                <a:ea typeface="微软雅黑" panose="020B0503020204020204" pitchFamily="34" charset="-122"/>
              </a:rPr>
              <a:t>与</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消费者行为</a:t>
            </a:r>
            <a:r>
              <a:rPr lang="zh-CN" altLang="en-US" dirty="0">
                <a:solidFill>
                  <a:schemeClr val="accent1">
                    <a:lumMod val="50000"/>
                  </a:schemeClr>
                </a:solidFill>
                <a:latin typeface="Times New Roman" panose="02020603050405020304" pitchFamily="18" charset="0"/>
                <a:ea typeface="微软雅黑" panose="020B0503020204020204" pitchFamily="34" charset="-122"/>
              </a:rPr>
              <a:t>有关的客户数据</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，能够</a:t>
            </a:r>
            <a:r>
              <a:rPr lang="zh-CN" altLang="en-US" dirty="0">
                <a:solidFill>
                  <a:schemeClr val="accent1">
                    <a:lumMod val="50000"/>
                  </a:schemeClr>
                </a:solidFill>
                <a:latin typeface="Times New Roman" panose="02020603050405020304" pitchFamily="18" charset="0"/>
                <a:ea typeface="微软雅黑" panose="020B0503020204020204" pitchFamily="34" charset="-122"/>
              </a:rPr>
              <a:t>确定哪些客户将最早购买新款电子阅读器，哪些客户次之，以及哪些客户将等着过一段时间再购买。 他希望通过预测客户何时准备好购买下一代电子阅读器，</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能够有针对性地开展营销活动。</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213" y="1279934"/>
            <a:ext cx="5372100" cy="3743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1.1 </a:t>
            </a:r>
            <a:r>
              <a:rPr kumimoji="1" lang="zh-CN" altLang="en-US" dirty="0" smtClean="0"/>
              <a:t>问题</a:t>
            </a:r>
            <a:endParaRPr kumimoji="1" lang="zh-CN" altLang="en-US" dirty="0"/>
          </a:p>
        </p:txBody>
      </p:sp>
      <p:sp>
        <p:nvSpPr>
          <p:cNvPr id="2" name="文本框 1"/>
          <p:cNvSpPr txBox="1"/>
          <p:nvPr/>
        </p:nvSpPr>
        <p:spPr>
          <a:xfrm>
            <a:off x="402777" y="878699"/>
            <a:ext cx="11386445" cy="5955476"/>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en-US" altLang="zh-CN" dirty="0">
                <a:solidFill>
                  <a:schemeClr val="accent1">
                    <a:lumMod val="50000"/>
                  </a:schemeClr>
                </a:solidFill>
                <a:latin typeface="Times New Roman" panose="02020603050405020304" pitchFamily="18" charset="0"/>
                <a:ea typeface="微软雅黑" panose="020B0503020204020204" pitchFamily="34" charset="-122"/>
              </a:rPr>
              <a:t>Richard </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将公司客户分为四类： </a:t>
            </a:r>
            <a:r>
              <a:rPr lang="zh-CN" altLang="en-US" dirty="0">
                <a:solidFill>
                  <a:schemeClr val="accent1">
                    <a:lumMod val="50000"/>
                  </a:schemeClr>
                </a:solidFill>
                <a:latin typeface="Times New Roman" panose="02020603050405020304" pitchFamily="18" charset="0"/>
                <a:ea typeface="微软雅黑" panose="020B0503020204020204" pitchFamily="34" charset="-122"/>
              </a:rPr>
              <a:t>创新者、早期采用者、早期主体采用者或晚期主体采用者。 </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他</a:t>
            </a:r>
            <a:r>
              <a:rPr lang="zh-CN" altLang="en-US" dirty="0">
                <a:solidFill>
                  <a:schemeClr val="accent1">
                    <a:lumMod val="50000"/>
                  </a:schemeClr>
                </a:solidFill>
                <a:latin typeface="Times New Roman" panose="02020603050405020304" pitchFamily="18" charset="0"/>
                <a:ea typeface="微软雅黑" panose="020B0503020204020204" pitchFamily="34" charset="-122"/>
              </a:rPr>
              <a:t>希望通过观察客户在公司网站上的活动</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，大概</a:t>
            </a:r>
            <a:r>
              <a:rPr lang="zh-CN" altLang="en-US" dirty="0">
                <a:solidFill>
                  <a:schemeClr val="accent1">
                    <a:lumMod val="50000"/>
                  </a:schemeClr>
                </a:solidFill>
                <a:latin typeface="Times New Roman" panose="02020603050405020304" pitchFamily="18" charset="0"/>
                <a:ea typeface="微软雅黑" panose="020B0503020204020204" pitchFamily="34" charset="-122"/>
              </a:rPr>
              <a:t>预测每个人最有可能购买电子阅读器的时间。 他认为数据挖掘可以帮助他确定哪些活动是用于预测客户将归于哪个类别的最佳预测因子。 </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spcAft>
                <a:spcPts val="600"/>
              </a:spcAft>
              <a:buFont typeface="Wingdings" panose="05000000000000000000" pitchFamily="2" charset="2"/>
              <a:buChar char="Ø"/>
            </a:pP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Richard</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公司拥有</a:t>
            </a:r>
            <a:r>
              <a:rPr lang="zh-CN" altLang="en-US" dirty="0">
                <a:solidFill>
                  <a:schemeClr val="accent1">
                    <a:lumMod val="50000"/>
                  </a:schemeClr>
                </a:solidFill>
                <a:latin typeface="Times New Roman" panose="02020603050405020304" pitchFamily="18" charset="0"/>
                <a:ea typeface="微软雅黑" panose="020B0503020204020204" pitchFamily="34" charset="-122"/>
              </a:rPr>
              <a:t>一个丰富的数据集，其中包含每个客户的</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信息：</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spcAft>
                <a:spcPts val="600"/>
              </a:spcAft>
              <a:buFontTx/>
              <a:buChar char="-"/>
            </a:pPr>
            <a:r>
              <a:rPr lang="en-US" altLang="zh-CN" dirty="0" err="1" smtClean="0">
                <a:solidFill>
                  <a:schemeClr val="accent1">
                    <a:lumMod val="50000"/>
                  </a:schemeClr>
                </a:solidFill>
                <a:latin typeface="Times New Roman" panose="02020603050405020304" pitchFamily="18" charset="0"/>
                <a:ea typeface="微软雅黑" panose="020B0503020204020204" pitchFamily="34" charset="-122"/>
              </a:rPr>
              <a:t>User_ID</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每个用户有一个唯一的标识码。</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spcAft>
                <a:spcPts val="600"/>
              </a:spcAft>
              <a:buFontTx/>
              <a:buChar char="-"/>
            </a:pP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Gender:</a:t>
            </a:r>
            <a:r>
              <a:rPr lang="zh-CN" altLang="en-US" dirty="0">
                <a:solidFill>
                  <a:schemeClr val="accent1">
                    <a:lumMod val="50000"/>
                  </a:schemeClr>
                </a:solidFill>
                <a:latin typeface="Times New Roman" panose="02020603050405020304" pitchFamily="18" charset="0"/>
                <a:ea typeface="微软雅黑" panose="020B0503020204020204" pitchFamily="34" charset="-122"/>
              </a:rPr>
              <a:t>用户</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性别，“</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M</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”表示男性，“</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F</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”表示女性。</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buFontTx/>
              <a:buChar char="-"/>
            </a:pP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Age:</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用户年龄。</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buFontTx/>
              <a:buChar char="-"/>
            </a:pPr>
            <a:r>
              <a:rPr lang="en-US" altLang="zh-CN" dirty="0" err="1" smtClean="0">
                <a:solidFill>
                  <a:schemeClr val="accent1">
                    <a:lumMod val="50000"/>
                  </a:schemeClr>
                </a:solidFill>
                <a:latin typeface="Times New Roman" panose="02020603050405020304" pitchFamily="18" charset="0"/>
                <a:ea typeface="微软雅黑" panose="020B0503020204020204" pitchFamily="34" charset="-122"/>
              </a:rPr>
              <a:t>Marital_Status</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用户婚姻状况，“</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M</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”表示已婚，“</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S</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”表示单身。</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buFontTx/>
              <a:buChar char="-"/>
            </a:pPr>
            <a:r>
              <a:rPr lang="en-US" altLang="zh-CN" dirty="0" err="1" smtClean="0">
                <a:solidFill>
                  <a:schemeClr val="accent1">
                    <a:lumMod val="50000"/>
                  </a:schemeClr>
                </a:solidFill>
                <a:latin typeface="Times New Roman" panose="02020603050405020304" pitchFamily="18" charset="0"/>
                <a:ea typeface="微软雅黑" panose="020B0503020204020204" pitchFamily="34" charset="-122"/>
              </a:rPr>
              <a:t>Website_Activity</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依据用户浏览公司网站时间的长短确定的用户活跃度，分为很少访问、定期访问或频繁访问。</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buFontTx/>
              <a:buChar char="-"/>
            </a:pP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Browsed_Electronics_12Mo:Yes/No,</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用于表示用户在过去一年中是否曾在公司网站上浏览电子产品。</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buFontTx/>
              <a:buChar char="-"/>
            </a:pP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Bought_Electronics_12Mo:Yes/No,</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用于表示相应人员在过去一年中是否购买过某种形式数字媒体。</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buFontTx/>
              <a:buChar char="-"/>
            </a:pPr>
            <a:r>
              <a:rPr lang="en-US" altLang="zh-CN" dirty="0" err="1" smtClean="0">
                <a:solidFill>
                  <a:schemeClr val="accent1">
                    <a:lumMod val="50000"/>
                  </a:schemeClr>
                </a:solidFill>
                <a:latin typeface="Times New Roman" panose="02020603050405020304" pitchFamily="18" charset="0"/>
                <a:ea typeface="微软雅黑" panose="020B0503020204020204" pitchFamily="34" charset="-122"/>
              </a:rPr>
              <a:t>Bought_Digital_Books:Yes</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/No,</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用户是否曾购买过数字书籍，时间不限于过去一年。</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buFontTx/>
              <a:buChar char="-"/>
            </a:pPr>
            <a:r>
              <a:rPr lang="en-US" altLang="zh-CN" dirty="0" err="1" smtClean="0">
                <a:solidFill>
                  <a:schemeClr val="accent1">
                    <a:lumMod val="50000"/>
                  </a:schemeClr>
                </a:solidFill>
                <a:latin typeface="Times New Roman" panose="02020603050405020304" pitchFamily="18" charset="0"/>
                <a:ea typeface="微软雅黑" panose="020B0503020204020204" pitchFamily="34" charset="-122"/>
              </a:rPr>
              <a:t>Payment_Method</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付款方式，有银行转账、网站账户、信用卡、月结账单四个选项。</a:t>
            </a:r>
            <a:endParaRPr lang="en-US" altLang="zh-CN"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buFontTx/>
              <a:buChar char="-"/>
            </a:pPr>
            <a:r>
              <a:rPr lang="en-US" altLang="zh-CN" dirty="0" err="1" smtClean="0">
                <a:solidFill>
                  <a:schemeClr val="accent1">
                    <a:lumMod val="50000"/>
                  </a:schemeClr>
                </a:solidFill>
                <a:latin typeface="Times New Roman" panose="02020603050405020304" pitchFamily="18" charset="0"/>
                <a:ea typeface="微软雅黑" panose="020B0503020204020204" pitchFamily="34" charset="-122"/>
              </a:rPr>
              <a:t>eReader_Adoption</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标签，仅在训练集中存在，为测试集需要预测的字段；是对之前产品发布后，用户购买时间的</a:t>
            </a:r>
            <a:r>
              <a:rPr lang="zh-CN" altLang="en-US" dirty="0">
                <a:solidFill>
                  <a:schemeClr val="accent1">
                    <a:lumMod val="50000"/>
                  </a:schemeClr>
                </a:solidFill>
                <a:latin typeface="Times New Roman" panose="02020603050405020304" pitchFamily="18" charset="0"/>
                <a:ea typeface="微软雅黑" panose="020B0503020204020204" pitchFamily="34" charset="-122"/>
              </a:rPr>
              <a:t>分类。在产品发布后一周内购买的人员在此属性中被记录</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为“创新者</a:t>
            </a:r>
            <a:r>
              <a:rPr lang="zh-CN" altLang="en-US" dirty="0">
                <a:solidFill>
                  <a:schemeClr val="accent1">
                    <a:lumMod val="50000"/>
                  </a:schemeClr>
                </a:solidFill>
                <a:latin typeface="Times New Roman" panose="02020603050405020304" pitchFamily="18" charset="0"/>
                <a:ea typeface="微软雅黑" panose="020B0503020204020204" pitchFamily="34" charset="-122"/>
              </a:rPr>
              <a:t>”</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 </a:t>
            </a:r>
            <a:r>
              <a:rPr lang="zh-CN" altLang="en-US" dirty="0">
                <a:solidFill>
                  <a:schemeClr val="accent1">
                    <a:lumMod val="50000"/>
                  </a:schemeClr>
                </a:solidFill>
                <a:latin typeface="Times New Roman" panose="02020603050405020304" pitchFamily="18" charset="0"/>
                <a:ea typeface="微软雅黑" panose="020B0503020204020204" pitchFamily="34" charset="-122"/>
              </a:rPr>
              <a:t>在第一周之后但在第二到第三周之内购买的人员被输入为</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“早期采用者”。 </a:t>
            </a:r>
            <a:r>
              <a:rPr lang="zh-CN" altLang="en-US" dirty="0">
                <a:solidFill>
                  <a:schemeClr val="accent1">
                    <a:lumMod val="50000"/>
                  </a:schemeClr>
                </a:solidFill>
                <a:latin typeface="Times New Roman" panose="02020603050405020304" pitchFamily="18" charset="0"/>
                <a:ea typeface="微软雅黑" panose="020B0503020204020204" pitchFamily="34" charset="-122"/>
              </a:rPr>
              <a:t>在第三周之后但在前两个月之内购买的人员为</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“早期主体采用者</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dirty="0">
                <a:solidFill>
                  <a:schemeClr val="accent1">
                    <a:lumMod val="50000"/>
                  </a:schemeClr>
                </a:solidFill>
                <a:latin typeface="Times New Roman" panose="02020603050405020304" pitchFamily="18" charset="0"/>
                <a:ea typeface="微软雅黑" panose="020B0503020204020204" pitchFamily="34" charset="-122"/>
              </a:rPr>
              <a:t>。 在前两个月之后购买的人员为</a:t>
            </a:r>
            <a:r>
              <a:rPr lang="zh-CN" altLang="en-US" dirty="0" smtClean="0">
                <a:solidFill>
                  <a:schemeClr val="accent1">
                    <a:lumMod val="50000"/>
                  </a:schemeClr>
                </a:solidFill>
                <a:latin typeface="Times New Roman" panose="02020603050405020304" pitchFamily="18" charset="0"/>
                <a:ea typeface="微软雅黑" panose="020B0503020204020204" pitchFamily="34" charset="-122"/>
              </a:rPr>
              <a:t>“晚期主体采用者</a:t>
            </a:r>
            <a:r>
              <a:rPr lang="en-US" altLang="zh-CN"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dirty="0">
                <a:solidFill>
                  <a:schemeClr val="accent1">
                    <a:lumMod val="50000"/>
                  </a:schemeClr>
                </a:solidFill>
                <a:latin typeface="Times New Roman" panose="02020603050405020304" pitchFamily="18" charset="0"/>
                <a:ea typeface="微软雅黑" panose="020B0503020204020204" pitchFamily="34" charset="-122"/>
              </a:rPr>
              <a:t>。 </a:t>
            </a:r>
          </a:p>
        </p:txBody>
      </p:sp>
    </p:spTree>
    <p:extLst>
      <p:ext uri="{BB962C8B-B14F-4D97-AF65-F5344CB8AC3E}">
        <p14:creationId xmlns:p14="http://schemas.microsoft.com/office/powerpoint/2010/main" val="189453549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1.2 </a:t>
            </a:r>
            <a:r>
              <a:rPr kumimoji="1" lang="zh-CN" altLang="en-US" dirty="0" smtClean="0"/>
              <a:t>数据准备（导入数据）</a:t>
            </a:r>
            <a:endParaRPr kumimoji="1" lang="zh-CN" altLang="en-US" dirty="0"/>
          </a:p>
        </p:txBody>
      </p:sp>
      <p:sp>
        <p:nvSpPr>
          <p:cNvPr id="2" name="文本框 1"/>
          <p:cNvSpPr txBox="1"/>
          <p:nvPr/>
        </p:nvSpPr>
        <p:spPr>
          <a:xfrm>
            <a:off x="263011" y="915275"/>
            <a:ext cx="5670724" cy="369332"/>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zh-CN" altLang="en-US" b="1" dirty="0" smtClean="0">
                <a:solidFill>
                  <a:srgbClr val="FF0000"/>
                </a:solidFill>
                <a:latin typeface="Times New Roman" panose="02020603050405020304" pitchFamily="18" charset="0"/>
                <a:ea typeface="微软雅黑" panose="020B0503020204020204" pitchFamily="34" charset="-122"/>
              </a:rPr>
              <a:t>方法一：通过工具栏选择</a:t>
            </a:r>
            <a:r>
              <a:rPr lang="en-US" altLang="zh-CN" b="1" dirty="0" smtClean="0">
                <a:solidFill>
                  <a:srgbClr val="FF0000"/>
                </a:solidFill>
                <a:latin typeface="Times New Roman" panose="02020603050405020304" pitchFamily="18" charset="0"/>
                <a:ea typeface="微软雅黑" panose="020B0503020204020204" pitchFamily="34" charset="-122"/>
              </a:rPr>
              <a:t>Import,</a:t>
            </a:r>
            <a:r>
              <a:rPr lang="zh-CN" altLang="en-US" b="1" dirty="0" smtClean="0">
                <a:solidFill>
                  <a:srgbClr val="FF0000"/>
                </a:solidFill>
                <a:latin typeface="Times New Roman" panose="02020603050405020304" pitchFamily="18" charset="0"/>
                <a:ea typeface="微软雅黑" panose="020B0503020204020204" pitchFamily="34" charset="-122"/>
              </a:rPr>
              <a:t>导入数据</a:t>
            </a:r>
            <a:endParaRPr lang="en-US" altLang="zh-CN" b="1" dirty="0" smtClean="0">
              <a:solidFill>
                <a:srgbClr val="FF0000"/>
              </a:solidFill>
              <a:latin typeface="Times New Roman" panose="02020603050405020304" pitchFamily="18" charset="0"/>
              <a:ea typeface="微软雅黑" panose="020B0503020204020204" pitchFamily="34" charset="-122"/>
            </a:endParaRPr>
          </a:p>
        </p:txBody>
      </p:sp>
      <p:sp>
        <p:nvSpPr>
          <p:cNvPr id="10" name="文本框 9"/>
          <p:cNvSpPr txBox="1"/>
          <p:nvPr/>
        </p:nvSpPr>
        <p:spPr>
          <a:xfrm>
            <a:off x="8164223" y="5900428"/>
            <a:ext cx="5670724" cy="369332"/>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zh-CN" altLang="en-US" b="1" dirty="0" smtClean="0">
                <a:solidFill>
                  <a:srgbClr val="FF0000"/>
                </a:solidFill>
                <a:latin typeface="Times New Roman" panose="02020603050405020304" pitchFamily="18" charset="0"/>
                <a:ea typeface="微软雅黑" panose="020B0503020204020204" pitchFamily="34" charset="-122"/>
              </a:rPr>
              <a:t>方法二：通过算子载入数据集</a:t>
            </a:r>
            <a:endParaRPr lang="en-US" altLang="zh-CN" b="1" dirty="0" smtClean="0">
              <a:solidFill>
                <a:srgbClr val="FF0000"/>
              </a:solidFill>
              <a:latin typeface="Times New Roman" panose="02020603050405020304" pitchFamily="18" charset="0"/>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639" y="1284607"/>
            <a:ext cx="2779185" cy="558029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005" y="1927806"/>
            <a:ext cx="6303762" cy="3214262"/>
          </a:xfrm>
          <a:prstGeom prst="rect">
            <a:avLst/>
          </a:prstGeom>
        </p:spPr>
      </p:pic>
    </p:spTree>
    <p:extLst>
      <p:ext uri="{BB962C8B-B14F-4D97-AF65-F5344CB8AC3E}">
        <p14:creationId xmlns:p14="http://schemas.microsoft.com/office/powerpoint/2010/main" val="13549446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1.3 </a:t>
            </a:r>
            <a:r>
              <a:rPr kumimoji="1" lang="zh-CN" altLang="en-US" dirty="0" smtClean="0"/>
              <a:t>决策树分类器</a:t>
            </a:r>
            <a:endParaRPr kumimoji="1" lang="zh-CN" altLang="en-US" dirty="0"/>
          </a:p>
        </p:txBody>
      </p:sp>
      <p:sp>
        <p:nvSpPr>
          <p:cNvPr id="23" name="文本框 22"/>
          <p:cNvSpPr txBox="1"/>
          <p:nvPr/>
        </p:nvSpPr>
        <p:spPr>
          <a:xfrm>
            <a:off x="536788" y="1610791"/>
            <a:ext cx="11461924" cy="1508105"/>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用户</a:t>
            </a: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ID</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是用来唯一标识用户的字段，对于模型预测分析没有关系，因此不应该作为变量包含在模型里面。</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spcAft>
                <a:spcPts val="600"/>
              </a:spcAft>
              <a:buFont typeface="Wingdings" panose="05000000000000000000" pitchFamily="2" charset="2"/>
              <a:buChar char="Ø"/>
            </a:pP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sym typeface="Wingdings" panose="05000000000000000000" pitchFamily="2" charset="2"/>
              </a:rPr>
              <a:t>在训练集中“</a:t>
            </a:r>
            <a:r>
              <a:rPr lang="en-US" altLang="zh-CN" b="1" dirty="0" err="1">
                <a:solidFill>
                  <a:schemeClr val="accent1">
                    <a:lumMod val="50000"/>
                  </a:schemeClr>
                </a:solidFill>
                <a:latin typeface="Times New Roman" panose="02020603050405020304" pitchFamily="18" charset="0"/>
                <a:ea typeface="微软雅黑" panose="020B0503020204020204" pitchFamily="34" charset="-122"/>
                <a:sym typeface="Wingdings" panose="05000000000000000000" pitchFamily="2" charset="2"/>
              </a:rPr>
              <a:t>eReader_Adoption</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sym typeface="Wingdings" panose="05000000000000000000" pitchFamily="2" charset="2"/>
              </a:rPr>
              <a:t>”是一个“</a:t>
            </a: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sym typeface="Wingdings" panose="05000000000000000000" pitchFamily="2" charset="2"/>
              </a:rPr>
              <a:t>Label</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sym typeface="Wingdings" panose="05000000000000000000" pitchFamily="2" charset="2"/>
              </a:rPr>
              <a:t>”类型的字段，我们需要对它指定为标签类型，以便在后面分类的时候标识它是一个标记属性。</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sym typeface="Wingdings" panose="05000000000000000000" pitchFamily="2" charset="2"/>
            </a:endParaRPr>
          </a:p>
          <a:p>
            <a:pPr>
              <a:spcBef>
                <a:spcPts val="600"/>
              </a:spcBef>
              <a:spcAft>
                <a:spcPts val="600"/>
              </a:spcAft>
            </a:pP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sym typeface="Wingdings" panose="05000000000000000000" pitchFamily="2" charset="2"/>
              </a:rPr>
              <a:t> Set Role</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668" y="3308015"/>
            <a:ext cx="8501301" cy="3296694"/>
          </a:xfrm>
          <a:prstGeom prst="rect">
            <a:avLst/>
          </a:prstGeom>
        </p:spPr>
      </p:pic>
      <p:pic>
        <p:nvPicPr>
          <p:cNvPr id="1026" name="图片 1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667" y="3686252"/>
            <a:ext cx="8501301" cy="243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五边形 4"/>
          <p:cNvSpPr/>
          <p:nvPr/>
        </p:nvSpPr>
        <p:spPr>
          <a:xfrm>
            <a:off x="0" y="880946"/>
            <a:ext cx="5319132" cy="635620"/>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b="1" dirty="0" smtClean="0">
                <a:latin typeface="微软雅黑" panose="020B0503020204020204" pitchFamily="34" charset="-122"/>
                <a:ea typeface="微软雅黑" panose="020B0503020204020204" pitchFamily="34" charset="-122"/>
              </a:rPr>
              <a:t>Step1:</a:t>
            </a:r>
            <a:r>
              <a:rPr lang="zh-CN" altLang="en-US" sz="2400" b="1" dirty="0" smtClean="0">
                <a:latin typeface="微软雅黑" panose="020B0503020204020204" pitchFamily="34" charset="-122"/>
                <a:ea typeface="微软雅黑" panose="020B0503020204020204" pitchFamily="34" charset="-122"/>
              </a:rPr>
              <a:t>角色设定</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348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1.3 </a:t>
            </a:r>
            <a:r>
              <a:rPr kumimoji="1" lang="zh-CN" altLang="en-US" dirty="0" smtClean="0"/>
              <a:t>决策树分类器</a:t>
            </a:r>
            <a:endParaRPr kumimoji="1" lang="zh-CN" altLang="en-US" dirty="0"/>
          </a:p>
        </p:txBody>
      </p:sp>
      <p:sp>
        <p:nvSpPr>
          <p:cNvPr id="23" name="文本框 22"/>
          <p:cNvSpPr txBox="1"/>
          <p:nvPr/>
        </p:nvSpPr>
        <p:spPr>
          <a:xfrm>
            <a:off x="536788" y="1610791"/>
            <a:ext cx="11461924" cy="646331"/>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找到</a:t>
            </a:r>
            <a:r>
              <a:rPr lang="zh-CN" altLang="en-US" b="1" dirty="0">
                <a:solidFill>
                  <a:schemeClr val="accent1">
                    <a:lumMod val="50000"/>
                  </a:schemeClr>
                </a:solidFill>
                <a:latin typeface="Times New Roman" panose="02020603050405020304" pitchFamily="18" charset="0"/>
                <a:ea typeface="微软雅黑" panose="020B0503020204020204" pitchFamily="34" charset="-122"/>
              </a:rPr>
              <a:t>“</a:t>
            </a:r>
            <a:r>
              <a:rPr lang="en-US" altLang="zh-CN" b="1" dirty="0">
                <a:solidFill>
                  <a:schemeClr val="accent1">
                    <a:lumMod val="50000"/>
                  </a:schemeClr>
                </a:solidFill>
                <a:latin typeface="Times New Roman" panose="02020603050405020304" pitchFamily="18" charset="0"/>
                <a:ea typeface="微软雅黑" panose="020B0503020204020204" pitchFamily="34" charset="-122"/>
              </a:rPr>
              <a:t>Decision Tree”</a:t>
            </a:r>
            <a:r>
              <a:rPr lang="zh-CN" altLang="en-US" b="1" dirty="0">
                <a:solidFill>
                  <a:schemeClr val="accent1">
                    <a:lumMod val="50000"/>
                  </a:schemeClr>
                </a:solidFill>
                <a:latin typeface="Times New Roman" panose="02020603050405020304" pitchFamily="18" charset="0"/>
                <a:ea typeface="微软雅黑" panose="020B0503020204020204" pitchFamily="34" charset="-122"/>
              </a:rPr>
              <a:t>决策树操作符，并将其拖拽到训练数据集的连接线上，这个模型在运行的时候就能够自动输出到结果输出端，然后点击运行按钮，我们可以看到生成决策树图形</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p:txBody>
      </p:sp>
      <p:sp>
        <p:nvSpPr>
          <p:cNvPr id="5" name="五边形 4"/>
          <p:cNvSpPr/>
          <p:nvPr/>
        </p:nvSpPr>
        <p:spPr>
          <a:xfrm>
            <a:off x="0" y="880946"/>
            <a:ext cx="5319132" cy="635620"/>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b="1" dirty="0" smtClean="0">
                <a:latin typeface="微软雅黑" panose="020B0503020204020204" pitchFamily="34" charset="-122"/>
                <a:ea typeface="微软雅黑" panose="020B0503020204020204" pitchFamily="34" charset="-122"/>
              </a:rPr>
              <a:t>Step2:</a:t>
            </a:r>
            <a:r>
              <a:rPr lang="zh-CN" altLang="en-US" sz="2400" b="1" dirty="0" smtClean="0">
                <a:latin typeface="微软雅黑" panose="020B0503020204020204" pitchFamily="34" charset="-122"/>
                <a:ea typeface="微软雅黑" panose="020B0503020204020204" pitchFamily="34" charset="-122"/>
              </a:rPr>
              <a:t>加入决策树操作符</a:t>
            </a:r>
            <a:endParaRPr lang="zh-CN" altLang="en-US"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164" y="2257122"/>
            <a:ext cx="8406873" cy="446615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801" y="2257122"/>
            <a:ext cx="10058400" cy="418576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1681" y="2381310"/>
            <a:ext cx="7939339" cy="4217774"/>
          </a:xfrm>
          <a:prstGeom prst="rect">
            <a:avLst/>
          </a:prstGeom>
        </p:spPr>
      </p:pic>
      <p:sp>
        <p:nvSpPr>
          <p:cNvPr id="10" name="文本框 9"/>
          <p:cNvSpPr txBox="1"/>
          <p:nvPr/>
        </p:nvSpPr>
        <p:spPr>
          <a:xfrm>
            <a:off x="10335321" y="2458332"/>
            <a:ext cx="1648511" cy="4062651"/>
          </a:xfrm>
          <a:prstGeom prst="rect">
            <a:avLst/>
          </a:prstGeom>
          <a:noFill/>
        </p:spPr>
        <p:txBody>
          <a:bodyPr wrap="square" rtlCol="0">
            <a:spAutoFit/>
          </a:bodyPr>
          <a:lstStyle/>
          <a:p>
            <a:pPr>
              <a:spcBef>
                <a:spcPts val="600"/>
              </a:spcBef>
              <a:spcAft>
                <a:spcPts val="600"/>
              </a:spcAft>
            </a:pP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Innovator:</a:t>
            </a:r>
          </a:p>
          <a:p>
            <a:pPr>
              <a:spcBef>
                <a:spcPts val="600"/>
              </a:spcBef>
              <a:spcAft>
                <a:spcPts val="600"/>
              </a:spcAft>
            </a:pP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年龄小于</a:t>
            </a: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35</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且经常访问网站</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a:p>
            <a:pPr>
              <a:spcBef>
                <a:spcPts val="600"/>
              </a:spcBef>
              <a:spcAft>
                <a:spcPts val="600"/>
              </a:spcAft>
            </a:pP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a:t>
            </a:r>
          </a:p>
          <a:p>
            <a:pPr>
              <a:spcBef>
                <a:spcPts val="600"/>
              </a:spcBef>
              <a:spcAft>
                <a:spcPts val="600"/>
              </a:spcAft>
            </a:pP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Late Majority:</a:t>
            </a:r>
          </a:p>
          <a:p>
            <a:pPr>
              <a:spcBef>
                <a:spcPts val="600"/>
              </a:spcBef>
              <a:spcAft>
                <a:spcPts val="600"/>
              </a:spcAft>
            </a:pP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年龄大于</a:t>
            </a: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41.5</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岁，很少访问网站，且不买电子书</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a:p>
            <a:pPr>
              <a:spcBef>
                <a:spcPts val="600"/>
              </a:spcBef>
              <a:spcAft>
                <a:spcPts val="600"/>
              </a:spcAft>
            </a:pP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a:t>
            </a:r>
          </a:p>
          <a:p>
            <a:pPr>
              <a:spcBef>
                <a:spcPts val="600"/>
              </a:spcBef>
              <a:spcAft>
                <a:spcPts val="600"/>
              </a:spcAft>
            </a:pP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0124052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1.3 </a:t>
            </a:r>
            <a:r>
              <a:rPr kumimoji="1" lang="zh-CN" altLang="en-US" dirty="0" smtClean="0"/>
              <a:t>决策树分类器</a:t>
            </a:r>
            <a:endParaRPr kumimoji="1" lang="zh-CN" altLang="en-US" dirty="0"/>
          </a:p>
        </p:txBody>
      </p:sp>
      <p:sp>
        <p:nvSpPr>
          <p:cNvPr id="5" name="五边形 4"/>
          <p:cNvSpPr/>
          <p:nvPr/>
        </p:nvSpPr>
        <p:spPr>
          <a:xfrm>
            <a:off x="0" y="880946"/>
            <a:ext cx="5319132" cy="635620"/>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b="1" dirty="0" smtClean="0">
                <a:latin typeface="微软雅黑" panose="020B0503020204020204" pitchFamily="34" charset="-122"/>
                <a:ea typeface="微软雅黑" panose="020B0503020204020204" pitchFamily="34" charset="-122"/>
              </a:rPr>
              <a:t>Step3:</a:t>
            </a:r>
            <a:r>
              <a:rPr lang="zh-CN" altLang="en-US" sz="2400" b="1" dirty="0" smtClean="0">
                <a:latin typeface="微软雅黑" panose="020B0503020204020204" pitchFamily="34" charset="-122"/>
                <a:ea typeface="微软雅黑" panose="020B0503020204020204" pitchFamily="34" charset="-122"/>
              </a:rPr>
              <a:t>对测试数据集预测</a:t>
            </a:r>
            <a:endParaRPr lang="zh-CN" altLang="en-US" sz="2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36788" y="1610791"/>
            <a:ext cx="11461924" cy="1354217"/>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需要</a:t>
            </a:r>
            <a:r>
              <a:rPr lang="zh-CN" altLang="en-US" b="1" dirty="0">
                <a:solidFill>
                  <a:schemeClr val="accent1">
                    <a:lumMod val="50000"/>
                  </a:schemeClr>
                </a:solidFill>
                <a:latin typeface="Times New Roman" panose="02020603050405020304" pitchFamily="18" charset="0"/>
                <a:ea typeface="微软雅黑" panose="020B0503020204020204" pitchFamily="34" charset="-122"/>
              </a:rPr>
              <a:t>用到“</a:t>
            </a:r>
            <a:r>
              <a:rPr lang="en-US" altLang="zh-CN" b="1" dirty="0">
                <a:solidFill>
                  <a:schemeClr val="accent1">
                    <a:lumMod val="50000"/>
                  </a:schemeClr>
                </a:solidFill>
                <a:latin typeface="Times New Roman" panose="02020603050405020304" pitchFamily="18" charset="0"/>
                <a:ea typeface="微软雅黑" panose="020B0503020204020204" pitchFamily="34" charset="-122"/>
              </a:rPr>
              <a:t>Apply Model”</a:t>
            </a:r>
            <a:r>
              <a:rPr lang="zh-CN" altLang="en-US" b="1" dirty="0">
                <a:solidFill>
                  <a:schemeClr val="accent1">
                    <a:lumMod val="50000"/>
                  </a:schemeClr>
                </a:solidFill>
                <a:latin typeface="Times New Roman" panose="02020603050405020304" pitchFamily="18" charset="0"/>
                <a:ea typeface="微软雅黑" panose="020B0503020204020204" pitchFamily="34" charset="-122"/>
              </a:rPr>
              <a:t>应用模型操作符，将其与决策树操作符进行连接，将测试数据集输出端与应用模型操作符的输入端</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连接</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spcAft>
                <a:spcPts val="600"/>
              </a:spcAft>
              <a:buFont typeface="Wingdings" panose="05000000000000000000" pitchFamily="2" charset="2"/>
              <a:buChar char="Ø"/>
            </a:pP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然后</a:t>
            </a:r>
            <a:r>
              <a:rPr lang="zh-CN" altLang="en-US" b="1" dirty="0">
                <a:solidFill>
                  <a:schemeClr val="accent1">
                    <a:lumMod val="50000"/>
                  </a:schemeClr>
                </a:solidFill>
                <a:latin typeface="Times New Roman" panose="02020603050405020304" pitchFamily="18" charset="0"/>
                <a:ea typeface="微软雅黑" panose="020B0503020204020204" pitchFamily="34" charset="-122"/>
              </a:rPr>
              <a:t>把应用模型的预测结果与输出端连接，这样我们的预测模型就搭建好了，点击运行按钮，我们发现决策树为我们创建了新的属性字段，显示了预测结果，以及各个类别的概率，他会用概率最高的来作为最终的结论</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71" y="2965008"/>
            <a:ext cx="5016190" cy="387591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2979" y="2965007"/>
            <a:ext cx="6445734" cy="3569607"/>
          </a:xfrm>
          <a:prstGeom prst="rect">
            <a:avLst/>
          </a:prstGeom>
        </p:spPr>
      </p:pic>
      <p:sp>
        <p:nvSpPr>
          <p:cNvPr id="11" name="矩形 10"/>
          <p:cNvSpPr/>
          <p:nvPr/>
        </p:nvSpPr>
        <p:spPr>
          <a:xfrm>
            <a:off x="7058722" y="4036741"/>
            <a:ext cx="758283" cy="25982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7503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838200" y="1"/>
            <a:ext cx="10515600" cy="705562"/>
          </a:xfrm>
        </p:spPr>
        <p:txBody>
          <a:bodyPr/>
          <a:lstStyle/>
          <a:p>
            <a:r>
              <a:rPr kumimoji="1" lang="en-US" altLang="zh-CN" dirty="0" smtClean="0"/>
              <a:t>1.4 </a:t>
            </a:r>
            <a:r>
              <a:rPr kumimoji="1" lang="zh-CN" altLang="en-US" dirty="0" smtClean="0"/>
              <a:t>分类器评价</a:t>
            </a:r>
            <a:endParaRPr kumimoji="1" lang="zh-CN" altLang="en-US" dirty="0"/>
          </a:p>
        </p:txBody>
      </p:sp>
      <p:sp>
        <p:nvSpPr>
          <p:cNvPr id="9" name="文本框 8"/>
          <p:cNvSpPr txBox="1"/>
          <p:nvPr/>
        </p:nvSpPr>
        <p:spPr>
          <a:xfrm>
            <a:off x="536788" y="933682"/>
            <a:ext cx="11461924" cy="800219"/>
          </a:xfrm>
          <a:prstGeom prst="rect">
            <a:avLst/>
          </a:prstGeom>
          <a:noFill/>
        </p:spPr>
        <p:txBody>
          <a:bodyPr wrap="square" rtlCol="0">
            <a:spAutoFit/>
          </a:bodyPr>
          <a:lstStyle/>
          <a:p>
            <a:pPr marL="285750" indent="-285750">
              <a:spcBef>
                <a:spcPts val="600"/>
              </a:spcBef>
              <a:spcAft>
                <a:spcPts val="600"/>
              </a:spcAft>
              <a:buFont typeface="Wingdings" panose="05000000000000000000" pitchFamily="2" charset="2"/>
              <a:buChar char="Ø"/>
            </a:pP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如何评价一个分类器的精度？</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a:p>
            <a:pPr marL="285750" indent="-285750">
              <a:spcBef>
                <a:spcPts val="600"/>
              </a:spcBef>
              <a:spcAft>
                <a:spcPts val="600"/>
              </a:spcAft>
              <a:buFontTx/>
              <a:buChar char="-"/>
            </a:pP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交叉检验：将数据分为</a:t>
            </a: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K</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个子集，取</a:t>
            </a: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K-1</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个子集作为训练集，</a:t>
            </a: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1</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个子集作为测试集，然后运行</a:t>
            </a: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K</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次</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746" y="1884078"/>
            <a:ext cx="9114890" cy="4842285"/>
          </a:xfrm>
          <a:prstGeom prst="rect">
            <a:avLst/>
          </a:prstGeom>
        </p:spPr>
      </p:pic>
      <p:sp>
        <p:nvSpPr>
          <p:cNvPr id="10" name="文本框 9"/>
          <p:cNvSpPr txBox="1"/>
          <p:nvPr/>
        </p:nvSpPr>
        <p:spPr>
          <a:xfrm>
            <a:off x="185754" y="2082675"/>
            <a:ext cx="2269770" cy="2893100"/>
          </a:xfrm>
          <a:prstGeom prst="rect">
            <a:avLst/>
          </a:prstGeom>
          <a:noFill/>
        </p:spPr>
        <p:txBody>
          <a:bodyPr wrap="square" rtlCol="0">
            <a:spAutoFit/>
          </a:bodyPr>
          <a:lstStyle/>
          <a:p>
            <a:pPr>
              <a:spcBef>
                <a:spcPts val="600"/>
              </a:spcBef>
              <a:spcAft>
                <a:spcPts val="600"/>
              </a:spcAft>
            </a:pP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Step1:</a:t>
            </a:r>
            <a:r>
              <a:rPr lang="zh-CN" altLang="en-US" b="1" dirty="0">
                <a:solidFill>
                  <a:schemeClr val="accent1">
                    <a:lumMod val="50000"/>
                  </a:schemeClr>
                </a:solidFill>
                <a:latin typeface="Times New Roman" panose="02020603050405020304" pitchFamily="18" charset="0"/>
                <a:ea typeface="微软雅黑" panose="020B0503020204020204" pitchFamily="34" charset="-122"/>
              </a:rPr>
              <a:t>拖拽</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a:t>
            </a: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Cross Validation</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”算子</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a:p>
            <a:pPr>
              <a:spcBef>
                <a:spcPts val="600"/>
              </a:spcBef>
              <a:spcAft>
                <a:spcPts val="600"/>
              </a:spcAft>
            </a:pP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Step2</a:t>
            </a:r>
            <a:r>
              <a:rPr lang="zh-CN" altLang="en-US" b="1" dirty="0">
                <a:solidFill>
                  <a:schemeClr val="accent1">
                    <a:lumMod val="50000"/>
                  </a:schemeClr>
                </a:solidFill>
                <a:latin typeface="Times New Roman" panose="02020603050405020304" pitchFamily="18" charset="0"/>
                <a:ea typeface="微软雅黑" panose="020B0503020204020204" pitchFamily="34" charset="-122"/>
              </a:rPr>
              <a:t>：双击</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进入该算子的子</a:t>
            </a:r>
            <a:r>
              <a:rPr lang="zh-CN" altLang="en-US" b="1" dirty="0">
                <a:solidFill>
                  <a:schemeClr val="accent1">
                    <a:lumMod val="50000"/>
                  </a:schemeClr>
                </a:solidFill>
                <a:latin typeface="Times New Roman" panose="02020603050405020304" pitchFamily="18" charset="0"/>
                <a:ea typeface="微软雅黑" panose="020B0503020204020204" pitchFamily="34" charset="-122"/>
              </a:rPr>
              <a:t>流程，</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分别配置训练</a:t>
            </a:r>
            <a:r>
              <a:rPr lang="zh-CN" altLang="en-US" b="1" dirty="0">
                <a:solidFill>
                  <a:schemeClr val="accent1">
                    <a:lumMod val="50000"/>
                  </a:schemeClr>
                </a:solidFill>
                <a:latin typeface="Times New Roman" panose="02020603050405020304" pitchFamily="18" charset="0"/>
                <a:ea typeface="微软雅黑" panose="020B0503020204020204" pitchFamily="34" charset="-122"/>
              </a:rPr>
              <a:t>与测试两</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部分</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a:p>
            <a:pPr>
              <a:spcBef>
                <a:spcPts val="600"/>
              </a:spcBef>
              <a:spcAft>
                <a:spcPts val="600"/>
              </a:spcAft>
            </a:pPr>
            <a:r>
              <a:rPr lang="en-US" altLang="zh-CN" b="1" dirty="0" smtClean="0">
                <a:solidFill>
                  <a:schemeClr val="accent1">
                    <a:lumMod val="50000"/>
                  </a:schemeClr>
                </a:solidFill>
                <a:latin typeface="Times New Roman" panose="02020603050405020304" pitchFamily="18" charset="0"/>
                <a:ea typeface="微软雅黑" panose="020B0503020204020204" pitchFamily="34" charset="-122"/>
              </a:rPr>
              <a:t>Step3</a:t>
            </a:r>
            <a:r>
              <a:rPr lang="zh-CN" altLang="en-US" b="1" dirty="0" smtClean="0">
                <a:solidFill>
                  <a:schemeClr val="accent1">
                    <a:lumMod val="50000"/>
                  </a:schemeClr>
                </a:solidFill>
                <a:latin typeface="Times New Roman" panose="02020603050405020304" pitchFamily="18" charset="0"/>
                <a:ea typeface="微软雅黑" panose="020B0503020204020204" pitchFamily="34" charset="-122"/>
              </a:rPr>
              <a:t>：点击运行按钮，查看交叉检验结果</a:t>
            </a:r>
            <a:endParaRPr lang="en-US" altLang="zh-CN" b="1" dirty="0" smtClean="0">
              <a:solidFill>
                <a:schemeClr val="accent1">
                  <a:lumMod val="50000"/>
                </a:schemeClr>
              </a:solidFill>
              <a:latin typeface="Times New Roman" panose="02020603050405020304" pitchFamily="18" charset="0"/>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746" y="1884078"/>
            <a:ext cx="9114890" cy="484228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8746" y="2401336"/>
            <a:ext cx="9114890" cy="3528869"/>
          </a:xfrm>
          <a:prstGeom prst="rect">
            <a:avLst/>
          </a:prstGeom>
        </p:spPr>
      </p:pic>
    </p:spTree>
    <p:extLst>
      <p:ext uri="{BB962C8B-B14F-4D97-AF65-F5344CB8AC3E}">
        <p14:creationId xmlns:p14="http://schemas.microsoft.com/office/powerpoint/2010/main" val="30336175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资本市场谣言" id="{C13DA15F-7BE2-1D45-9811-6E69463BE4FE}" vid="{9C4E16B6-5190-B344-AA55-0C4F2BCF6EB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4499</TotalTime>
  <Words>1426</Words>
  <Application>Microsoft Office PowerPoint</Application>
  <PresentationFormat>宽屏</PresentationFormat>
  <Paragraphs>96</Paragraphs>
  <Slides>17</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DengXian</vt:lpstr>
      <vt:lpstr>DengXian Light</vt:lpstr>
      <vt:lpstr>STKaiti</vt:lpstr>
      <vt:lpstr>Microsoft YaHei</vt:lpstr>
      <vt:lpstr>Microsoft YaHei</vt:lpstr>
      <vt:lpstr>Arial</vt:lpstr>
      <vt:lpstr>Palatino Linotype</vt:lpstr>
      <vt:lpstr>Times New Roman</vt:lpstr>
      <vt:lpstr>Wingdings</vt:lpstr>
      <vt:lpstr>Office 主题</vt:lpstr>
      <vt:lpstr>RapidMiner分类</vt:lpstr>
      <vt:lpstr>1 决策树分类器</vt:lpstr>
      <vt:lpstr>1.1 问题</vt:lpstr>
      <vt:lpstr>1.1 问题</vt:lpstr>
      <vt:lpstr>1.2 数据准备（导入数据）</vt:lpstr>
      <vt:lpstr>1.3 决策树分类器</vt:lpstr>
      <vt:lpstr>1.3 决策树分类器</vt:lpstr>
      <vt:lpstr>1.3 决策树分类器</vt:lpstr>
      <vt:lpstr>1.4 分类器评价</vt:lpstr>
      <vt:lpstr>2 支持向量机分类器</vt:lpstr>
      <vt:lpstr>2.1 问题</vt:lpstr>
      <vt:lpstr>2.2 数据准备：导入资源库中的数据</vt:lpstr>
      <vt:lpstr>2.3 支持向量机分类器</vt:lpstr>
      <vt:lpstr>2.3 支持向量机分类器</vt:lpstr>
      <vt:lpstr>谢谢大家！</vt:lpstr>
      <vt:lpstr>Assignment 2</vt:lpstr>
      <vt:lpstr>Assignment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JUNJIE WU</dc:creator>
  <cp:lastModifiedBy>Windows 用户</cp:lastModifiedBy>
  <cp:revision>262</cp:revision>
  <dcterms:created xsi:type="dcterms:W3CDTF">2017-04-14T07:37:50Z</dcterms:created>
  <dcterms:modified xsi:type="dcterms:W3CDTF">2019-05-28T06:07:12Z</dcterms:modified>
</cp:coreProperties>
</file>